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tif" ContentType="image/tiff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4"/>
  </p:notesMasterIdLst>
  <p:handoutMasterIdLst>
    <p:handoutMasterId r:id="rId95"/>
  </p:handoutMasterIdLst>
  <p:sldIdLst>
    <p:sldId id="256" r:id="rId2"/>
    <p:sldId id="386" r:id="rId3"/>
    <p:sldId id="387" r:id="rId4"/>
    <p:sldId id="370" r:id="rId5"/>
    <p:sldId id="404" r:id="rId6"/>
    <p:sldId id="405" r:id="rId7"/>
    <p:sldId id="410" r:id="rId8"/>
    <p:sldId id="401" r:id="rId9"/>
    <p:sldId id="371" r:id="rId10"/>
    <p:sldId id="398" r:id="rId11"/>
    <p:sldId id="399" r:id="rId12"/>
    <p:sldId id="391" r:id="rId13"/>
    <p:sldId id="390" r:id="rId14"/>
    <p:sldId id="392" r:id="rId15"/>
    <p:sldId id="389" r:id="rId16"/>
    <p:sldId id="257" r:id="rId17"/>
    <p:sldId id="355" r:id="rId18"/>
    <p:sldId id="393" r:id="rId19"/>
    <p:sldId id="285" r:id="rId20"/>
    <p:sldId id="362" r:id="rId21"/>
    <p:sldId id="260" r:id="rId22"/>
    <p:sldId id="363" r:id="rId23"/>
    <p:sldId id="261" r:id="rId24"/>
    <p:sldId id="364" r:id="rId25"/>
    <p:sldId id="262" r:id="rId26"/>
    <p:sldId id="264" r:id="rId27"/>
    <p:sldId id="265" r:id="rId28"/>
    <p:sldId id="263" r:id="rId29"/>
    <p:sldId id="268" r:id="rId30"/>
    <p:sldId id="267" r:id="rId31"/>
    <p:sldId id="359" r:id="rId32"/>
    <p:sldId id="365" r:id="rId33"/>
    <p:sldId id="271" r:id="rId34"/>
    <p:sldId id="269" r:id="rId35"/>
    <p:sldId id="273" r:id="rId36"/>
    <p:sldId id="272" r:id="rId37"/>
    <p:sldId id="274" r:id="rId38"/>
    <p:sldId id="275" r:id="rId39"/>
    <p:sldId id="400" r:id="rId40"/>
    <p:sldId id="378" r:id="rId41"/>
    <p:sldId id="379" r:id="rId42"/>
    <p:sldId id="276" r:id="rId43"/>
    <p:sldId id="380" r:id="rId44"/>
    <p:sldId id="382" r:id="rId45"/>
    <p:sldId id="383" r:id="rId46"/>
    <p:sldId id="277" r:id="rId47"/>
    <p:sldId id="278" r:id="rId48"/>
    <p:sldId id="366" r:id="rId49"/>
    <p:sldId id="281" r:id="rId50"/>
    <p:sldId id="279" r:id="rId51"/>
    <p:sldId id="406" r:id="rId52"/>
    <p:sldId id="286" r:id="rId53"/>
    <p:sldId id="287" r:id="rId54"/>
    <p:sldId id="301" r:id="rId55"/>
    <p:sldId id="288" r:id="rId56"/>
    <p:sldId id="289" r:id="rId57"/>
    <p:sldId id="291" r:id="rId58"/>
    <p:sldId id="375" r:id="rId59"/>
    <p:sldId id="292" r:id="rId60"/>
    <p:sldId id="294" r:id="rId61"/>
    <p:sldId id="295" r:id="rId62"/>
    <p:sldId id="296" r:id="rId63"/>
    <p:sldId id="302" r:id="rId64"/>
    <p:sldId id="303" r:id="rId65"/>
    <p:sldId id="305" r:id="rId66"/>
    <p:sldId id="304" r:id="rId67"/>
    <p:sldId id="358" r:id="rId68"/>
    <p:sldId id="306" r:id="rId69"/>
    <p:sldId id="357" r:id="rId70"/>
    <p:sldId id="307" r:id="rId71"/>
    <p:sldId id="308" r:id="rId72"/>
    <p:sldId id="309" r:id="rId73"/>
    <p:sldId id="310" r:id="rId74"/>
    <p:sldId id="311" r:id="rId75"/>
    <p:sldId id="352" r:id="rId76"/>
    <p:sldId id="316" r:id="rId77"/>
    <p:sldId id="317" r:id="rId78"/>
    <p:sldId id="318" r:id="rId79"/>
    <p:sldId id="408" r:id="rId80"/>
    <p:sldId id="409" r:id="rId81"/>
    <p:sldId id="319" r:id="rId82"/>
    <p:sldId id="394" r:id="rId83"/>
    <p:sldId id="397" r:id="rId84"/>
    <p:sldId id="413" r:id="rId85"/>
    <p:sldId id="415" r:id="rId86"/>
    <p:sldId id="395" r:id="rId87"/>
    <p:sldId id="396" r:id="rId88"/>
    <p:sldId id="321" r:id="rId89"/>
    <p:sldId id="369" r:id="rId90"/>
    <p:sldId id="338" r:id="rId91"/>
    <p:sldId id="414" r:id="rId92"/>
    <p:sldId id="361" r:id="rId93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1826"/>
    <a:srgbClr val="C8C8C8"/>
    <a:srgbClr val="9226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65" autoAdjust="0"/>
    <p:restoredTop sz="94635" autoAdjust="0"/>
  </p:normalViewPr>
  <p:slideViewPr>
    <p:cSldViewPr showGuides="1">
      <p:cViewPr varScale="1">
        <p:scale>
          <a:sx n="88" d="100"/>
          <a:sy n="88" d="100"/>
        </p:scale>
        <p:origin x="1066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403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handoutMaster" Target="handoutMasters/handoutMaster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notesMaster" Target="notesMasters/notesMaster1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FSK</c:v>
                </c:pt>
              </c:strCache>
            </c:strRef>
          </c:tx>
          <c:invertIfNegative val="0"/>
          <c:cat>
            <c:numRef>
              <c:f>Sheet1!$A$2:$A$3</c:f>
              <c:numCache>
                <c:formatCode>General</c:formatCode>
                <c:ptCount val="2"/>
                <c:pt idx="0">
                  <c:v>2010</c:v>
                </c:pt>
                <c:pt idx="1">
                  <c:v>2015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68</c:v>
                </c:pt>
                <c:pt idx="1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48-43DA-8D1F-19E6D1B961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AFSK</c:v>
                </c:pt>
              </c:strCache>
            </c:strRef>
          </c:tx>
          <c:spPr>
            <a:solidFill>
              <a:srgbClr val="A41826"/>
            </a:solidFill>
          </c:spPr>
          <c:invertIfNegative val="0"/>
          <c:cat>
            <c:numRef>
              <c:f>Sheet1!$A$2:$A$3</c:f>
              <c:numCache>
                <c:formatCode>General</c:formatCode>
                <c:ptCount val="2"/>
                <c:pt idx="0">
                  <c:v>2010</c:v>
                </c:pt>
                <c:pt idx="1">
                  <c:v>2015</c:v>
                </c:pt>
              </c:numCache>
            </c:numRef>
          </c:cat>
          <c:val>
            <c:numRef>
              <c:f>Sheet1!$C$2:$C$3</c:f>
              <c:numCache>
                <c:formatCode>General</c:formatCode>
                <c:ptCount val="2"/>
                <c:pt idx="0">
                  <c:v>32</c:v>
                </c:pt>
                <c:pt idx="1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348-43DA-8D1F-19E6D1B961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2367872"/>
        <c:axId val="215271104"/>
      </c:barChart>
      <c:catAx>
        <c:axId val="172367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5271104"/>
        <c:crosses val="autoZero"/>
        <c:auto val="1"/>
        <c:lblAlgn val="ctr"/>
        <c:lblOffset val="100"/>
        <c:noMultiLvlLbl val="0"/>
      </c:catAx>
      <c:valAx>
        <c:axId val="21527110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7236787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Std Cables</c:v>
                </c:pt>
              </c:strCache>
            </c:strRef>
          </c:tx>
          <c:invertIfNegative val="0"/>
          <c:cat>
            <c:strRef>
              <c:f>Sheet1!$A$2</c:f>
              <c:strCache>
                <c:ptCount val="1"/>
                <c:pt idx="0">
                  <c:v>RTTY Interface Usage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50-48C7-BC22-006349CD017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MicroHam</c:v>
                </c:pt>
              </c:strCache>
            </c:strRef>
          </c:tx>
          <c:invertIfNegative val="0"/>
          <c:cat>
            <c:strRef>
              <c:f>Sheet1!$A$2</c:f>
              <c:strCache>
                <c:ptCount val="1"/>
                <c:pt idx="0">
                  <c:v>RTTY Interface Usage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50-48C7-BC22-006349CD017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Other</c:v>
                </c:pt>
              </c:strCache>
            </c:strRef>
          </c:tx>
          <c:invertIfNegative val="0"/>
          <c:cat>
            <c:strRef>
              <c:f>Sheet1!$A$2</c:f>
              <c:strCache>
                <c:ptCount val="1"/>
                <c:pt idx="0">
                  <c:v>RTTY Interface Usage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50-48C7-BC22-006349CD017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SignalLink</c:v>
                </c:pt>
              </c:strCache>
            </c:strRef>
          </c:tx>
          <c:invertIfNegative val="0"/>
          <c:cat>
            <c:strRef>
              <c:f>Sheet1!$A$2</c:f>
              <c:strCache>
                <c:ptCount val="1"/>
                <c:pt idx="0">
                  <c:v>RTTY Interface Usage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180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650-48C7-BC22-006349CD017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RigBlaster</c:v>
                </c:pt>
              </c:strCache>
            </c:strRef>
          </c:tx>
          <c:invertIfNegative val="0"/>
          <c:cat>
            <c:strRef>
              <c:f>Sheet1!$A$2</c:f>
              <c:strCache>
                <c:ptCount val="1"/>
                <c:pt idx="0">
                  <c:v>RTTY Interface Usage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650-48C7-BC22-006349CD017E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Rascal</c:v>
                </c:pt>
              </c:strCache>
            </c:strRef>
          </c:tx>
          <c:invertIfNegative val="0"/>
          <c:cat>
            <c:strRef>
              <c:f>Sheet1!$A$2</c:f>
              <c:strCache>
                <c:ptCount val="1"/>
                <c:pt idx="0">
                  <c:v>RTTY Interface Usage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650-48C7-BC22-006349CD017E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Navigator</c:v>
                </c:pt>
              </c:strCache>
            </c:strRef>
          </c:tx>
          <c:invertIfNegative val="0"/>
          <c:cat>
            <c:strRef>
              <c:f>Sheet1!$A$2</c:f>
              <c:strCache>
                <c:ptCount val="1"/>
                <c:pt idx="0">
                  <c:v>RTTY Interface Usage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650-48C7-BC22-006349CD017E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MFJ</c:v>
                </c:pt>
              </c:strCache>
            </c:strRef>
          </c:tx>
          <c:invertIfNegative val="0"/>
          <c:cat>
            <c:strRef>
              <c:f>Sheet1!$A$2</c:f>
              <c:strCache>
                <c:ptCount val="1"/>
                <c:pt idx="0">
                  <c:v>RTTY Interface Usage</c:v>
                </c:pt>
              </c:strCache>
            </c:strRef>
          </c:cat>
          <c:val>
            <c:numRef>
              <c:f>Sheet1!$I$2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650-48C7-BC22-006349CD01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4432768"/>
        <c:axId val="214206720"/>
      </c:barChart>
      <c:catAx>
        <c:axId val="2144327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4206720"/>
        <c:crosses val="autoZero"/>
        <c:auto val="1"/>
        <c:lblAlgn val="ctr"/>
        <c:lblOffset val="100"/>
        <c:noMultiLvlLbl val="0"/>
      </c:catAx>
      <c:valAx>
        <c:axId val="2142067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4432768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2800" baseline="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N1MM</c:v>
                </c:pt>
              </c:strCache>
            </c:strRef>
          </c:tx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2015</c:v>
                </c:pt>
              </c:numCache>
            </c:numRef>
          </c:cat>
          <c:val>
            <c:numRef>
              <c:f>Sheet1!$B$2</c:f>
              <c:numCache>
                <c:formatCode>General</c:formatCode>
                <c:ptCount val="1"/>
                <c:pt idx="0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BC-4ABA-ADF1-35F558A06CE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WriteLog</c:v>
                </c:pt>
              </c:strCache>
            </c:strRef>
          </c:tx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2015</c:v>
                </c:pt>
              </c:numCache>
            </c:numRef>
          </c:cat>
          <c:val>
            <c:numRef>
              <c:f>Sheet1!$C$2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6BC-4ABA-ADF1-35F558A06CE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MixW</c:v>
                </c:pt>
              </c:strCache>
            </c:strRef>
          </c:tx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2015</c:v>
                </c:pt>
              </c:numCache>
            </c:numRef>
          </c:cat>
          <c:val>
            <c:numRef>
              <c:f>Sheet1!$D$2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6BC-4ABA-ADF1-35F558A06CE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WinTest</c:v>
                </c:pt>
              </c:strCache>
            </c:strRef>
          </c:tx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2015</c:v>
                </c:pt>
              </c:numCache>
            </c:numRef>
          </c:cat>
          <c:val>
            <c:numRef>
              <c:f>Sheet1!$E$2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6BC-4ABA-ADF1-35F558A06CEF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MMTTY</c:v>
                </c:pt>
              </c:strCache>
            </c:strRef>
          </c:tx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2015</c:v>
                </c:pt>
              </c:numCache>
            </c:numRef>
          </c:cat>
          <c:val>
            <c:numRef>
              <c:f>Sheet1!$F$2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6BC-4ABA-ADF1-35F558A06CEF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Other</c:v>
                </c:pt>
              </c:strCache>
            </c:strRef>
          </c:tx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2015</c:v>
                </c:pt>
              </c:numCache>
            </c:numRef>
          </c:cat>
          <c:val>
            <c:numRef>
              <c:f>Sheet1!$G$2</c:f>
              <c:numCache>
                <c:formatCode>General</c:formatCode>
                <c:ptCount val="1"/>
                <c:pt idx="0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6BC-4ABA-ADF1-35F558A06C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41498112"/>
        <c:axId val="214198528"/>
      </c:barChart>
      <c:catAx>
        <c:axId val="2414981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4198528"/>
        <c:crosses val="autoZero"/>
        <c:auto val="1"/>
        <c:lblAlgn val="ctr"/>
        <c:lblOffset val="100"/>
        <c:noMultiLvlLbl val="0"/>
      </c:catAx>
      <c:valAx>
        <c:axId val="21419852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414981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4402515723270439"/>
          <c:y val="8.6524127572408349E-2"/>
          <c:w val="0.43710691823899372"/>
          <c:h val="0.82695152390772975"/>
        </c:manualLayout>
      </c:layout>
      <c:overlay val="0"/>
      <c:txPr>
        <a:bodyPr/>
        <a:lstStyle/>
        <a:p>
          <a:pPr>
            <a:defRPr sz="2800" baseline="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CA5730BA-68E4-403C-95BA-2D6EA121CE84}" type="datetimeFigureOut">
              <a:rPr lang="en-US" smtClean="0"/>
              <a:t>9/5/2018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DFFA6D41-8990-4053-A46A-9FB5F2548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2468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0EB2086A-FD3D-4BB7-AF23-4E7BCD5CA12F}" type="datetimeFigureOut">
              <a:rPr lang="en-US" smtClean="0"/>
              <a:t>9/5/2018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0EBE77DF-E781-4D34-AAD6-89A98D12D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964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9B09E-EBDF-4144-9388-A012CBEF77DE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2874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BE77DF-E781-4D34-AAD6-89A98D12DF7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470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BE77DF-E781-4D34-AAD6-89A98D12DF7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470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BE77DF-E781-4D34-AAD6-89A98D12DF77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0374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BE77DF-E781-4D34-AAD6-89A98D12DF77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7132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BE77DF-E781-4D34-AAD6-89A98D12DF77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713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9B09E-EBDF-4144-9388-A012CBEF77DE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703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9B09E-EBDF-4144-9388-A012CBEF77DE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436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9B09E-EBDF-4144-9388-A012CBEF77DE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7911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9B09E-EBDF-4144-9388-A012CBEF77DE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060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9B09E-EBDF-4144-9388-A012CBEF77DE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2874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9B09E-EBDF-4144-9388-A012CBEF77DE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0018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9B09E-EBDF-4144-9388-A012CBEF77DE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8197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BE77DF-E781-4D34-AAD6-89A98D12DF7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009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876800" y="6400800"/>
            <a:ext cx="4114800" cy="365125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smtClean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defRPr>
            </a:lvl1pPr>
          </a:lstStyle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64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r>
              <a:rPr lang="en-US"/>
              <a:t>Getting Started With RTTY Contesting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0A329-25DE-4ECA-B6AA-D025511C6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346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r>
              <a:rPr lang="en-US"/>
              <a:t>Getting Started With RTTY Contesting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0A329-25DE-4ECA-B6AA-D025511C6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711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800600" y="6324600"/>
            <a:ext cx="3886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cs typeface="+mn-cs"/>
              </a:defRPr>
            </a:lvl1pPr>
          </a:lstStyle>
          <a:p>
            <a:r>
              <a:rPr lang="en-US"/>
              <a:t>Getting Started With RTTY Contesting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0A329-25DE-4ECA-B6AA-D025511C6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969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r>
              <a:rPr lang="en-US"/>
              <a:t>Getting Started With RTTY Contesting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0A329-25DE-4ECA-B6AA-D025511C6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68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r>
              <a:rPr lang="en-US"/>
              <a:t>Getting Started With RTTY Contesting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820A329-25DE-4ECA-B6AA-D025511C65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950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r>
              <a:rPr lang="en-US"/>
              <a:t>Getting Started With RTTY Contesting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0A329-25DE-4ECA-B6AA-D025511C6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343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r>
              <a:rPr lang="en-US"/>
              <a:t>Getting Started With RTTY Contesting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0A329-25DE-4ECA-B6AA-D025511C6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691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r>
              <a:rPr lang="en-US"/>
              <a:t>Getting Started With RTTY Contesting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0A329-25DE-4ECA-B6AA-D025511C6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444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r>
              <a:rPr lang="en-US"/>
              <a:t>Getting Started With RTTY Contesting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0A329-25DE-4ECA-B6AA-D025511C6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796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r>
              <a:rPr lang="en-US"/>
              <a:t>Getting Started With RTTY Contesting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0A329-25DE-4ECA-B6AA-D025511C6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003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3547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820A329-25DE-4ECA-B6AA-D025511C6545}" type="slidenum">
              <a:rPr lang="en-US" smtClean="0"/>
              <a:t>‹#›</a:t>
            </a:fld>
            <a:endParaRPr lang="en-US"/>
          </a:p>
        </p:txBody>
      </p:sp>
      <p:pic>
        <p:nvPicPr>
          <p:cNvPr id="1029" name="Picture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6305550"/>
            <a:ext cx="719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1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630555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1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6308725"/>
            <a:ext cx="16621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0" y="6400800"/>
            <a:ext cx="4419600" cy="365125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smtClean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defRPr>
            </a:lvl1pPr>
          </a:lstStyle>
          <a:p>
            <a:r>
              <a:rPr lang="en-US" dirty="0"/>
              <a:t>Getting Started With RTTY Contesting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i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57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7ay.net/site/Applications/cocoaModem/UsersManual/RTTYPage/index.html" TargetMode="External"/><Relationship Id="rId2" Type="http://schemas.openxmlformats.org/officeDocument/2006/relationships/hyperlink" Target="http://www.dxlabsuite.com/dxlabwiki/RTTYFiguresLettersUSOS" TargetMode="Externa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066800"/>
            <a:ext cx="6909121" cy="4926398"/>
          </a:xfrm>
        </p:spPr>
      </p:pic>
      <p:cxnSp>
        <p:nvCxnSpPr>
          <p:cNvPr id="4" name="Straight Connector 3"/>
          <p:cNvCxnSpPr/>
          <p:nvPr/>
        </p:nvCxnSpPr>
        <p:spPr>
          <a:xfrm>
            <a:off x="1811866" y="2861735"/>
            <a:ext cx="4343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438400"/>
            <a:ext cx="8305800" cy="1143000"/>
          </a:xfrm>
        </p:spPr>
        <p:txBody>
          <a:bodyPr/>
          <a:lstStyle/>
          <a:p>
            <a:r>
              <a:rPr lang="en-US" sz="5400" b="1" dirty="0"/>
              <a:t>Getting Started with</a:t>
            </a:r>
            <a:br>
              <a:rPr lang="en-US" sz="5400" b="1" dirty="0"/>
            </a:br>
            <a:r>
              <a:rPr lang="en-US" sz="5400" b="1" dirty="0"/>
              <a:t>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1394545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 txBox="1">
            <a:spLocks/>
          </p:cNvSpPr>
          <p:nvPr/>
        </p:nvSpPr>
        <p:spPr>
          <a:xfrm>
            <a:off x="381000" y="1152205"/>
            <a:ext cx="3200400" cy="5324795"/>
          </a:xfrm>
          <a:prstGeom prst="rect">
            <a:avLst/>
          </a:prstGeom>
        </p:spPr>
        <p:txBody>
          <a:bodyPr vert="horz">
            <a:normAutofit fontScale="92500"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" indent="0">
              <a:lnSpc>
                <a:spcPct val="120000"/>
              </a:lnSpc>
              <a:buClr>
                <a:srgbClr val="4F81BD"/>
              </a:buClr>
              <a:buNone/>
            </a:pPr>
            <a:r>
              <a:rPr lang="en-US" sz="3600" dirty="0">
                <a:solidFill>
                  <a:prstClr val="black"/>
                </a:solidFill>
              </a:rPr>
              <a:t>The RTTY operator can draw other skills, techniques and strategies not applicable to CW/Phone contesting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Why Do I Like RTTY?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828800"/>
            <a:ext cx="5348170" cy="3549671"/>
          </a:xfr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800600" y="6324600"/>
            <a:ext cx="3886200" cy="365125"/>
          </a:xfrm>
        </p:spPr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4548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 txBox="1">
            <a:spLocks/>
          </p:cNvSpPr>
          <p:nvPr/>
        </p:nvSpPr>
        <p:spPr>
          <a:xfrm>
            <a:off x="381000" y="1152205"/>
            <a:ext cx="3200400" cy="5324795"/>
          </a:xfrm>
          <a:prstGeom prst="rect">
            <a:avLst/>
          </a:prstGeom>
        </p:spPr>
        <p:txBody>
          <a:bodyPr vert="horz">
            <a:normAutofit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" indent="0">
              <a:lnSpc>
                <a:spcPct val="120000"/>
              </a:lnSpc>
              <a:buClr>
                <a:srgbClr val="4F81BD"/>
              </a:buClr>
              <a:buNone/>
            </a:pPr>
            <a:r>
              <a:rPr lang="en-US" sz="3300" dirty="0">
                <a:solidFill>
                  <a:prstClr val="black"/>
                </a:solidFill>
              </a:rPr>
              <a:t>High-performance contesting is enabled for more participants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Why Do I Like RTTY?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828800"/>
            <a:ext cx="5348170" cy="3549671"/>
          </a:xfr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800600" y="6324600"/>
            <a:ext cx="3886200" cy="365125"/>
          </a:xfrm>
        </p:spPr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4890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Why Do I Like RTTY?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/>
          <a:lstStyle/>
          <a:p>
            <a:r>
              <a:rPr lang="en-US" sz="3600" dirty="0"/>
              <a:t>On a good day, I am an average CW contester</a:t>
            </a:r>
          </a:p>
          <a:p>
            <a:r>
              <a:rPr lang="en-US" sz="3600" dirty="0"/>
              <a:t>On an average day, I am a good RTTY contester</a:t>
            </a:r>
          </a:p>
          <a:p>
            <a:r>
              <a:rPr lang="en-US" sz="3600" dirty="0"/>
              <a:t>It doesn’t matter what day it is, I am a lousy Phone contester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02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dvAuto="300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Why Do I Like RTTY?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/>
              <a:t>CW contesting is a lean-forward experience:</a:t>
            </a:r>
          </a:p>
          <a:p>
            <a:pPr marL="914400" lvl="1" indent="-339725">
              <a:buFont typeface="Arial" panose="020B0604020202020204" pitchFamily="34" charset="0"/>
              <a:buChar char="•"/>
            </a:pPr>
            <a:r>
              <a:rPr lang="en-US" sz="3200" dirty="0"/>
              <a:t>Tense </a:t>
            </a:r>
          </a:p>
          <a:p>
            <a:pPr marL="914400" lvl="1" indent="-339725">
              <a:buFont typeface="Arial" panose="020B0604020202020204" pitchFamily="34" charset="0"/>
              <a:buChar char="•"/>
            </a:pPr>
            <a:r>
              <a:rPr lang="en-US" sz="3200" dirty="0"/>
              <a:t>White-knuckled</a:t>
            </a:r>
          </a:p>
          <a:p>
            <a:pPr marL="914400" lvl="1" indent="-339725">
              <a:buFont typeface="Arial" panose="020B0604020202020204" pitchFamily="34" charset="0"/>
              <a:buChar char="•"/>
            </a:pPr>
            <a:r>
              <a:rPr lang="en-US" sz="3200" dirty="0"/>
              <a:t>Straining to hear every dot and dash through the static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462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Why Do I Like RTTY?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/>
              <a:t>RTTY contesting is a lean-back experience</a:t>
            </a:r>
          </a:p>
          <a:p>
            <a:pPr marL="914400" lvl="1" indent="-339725">
              <a:buFont typeface="Arial" panose="020B0604020202020204" pitchFamily="34" charset="0"/>
              <a:buChar char="•"/>
            </a:pPr>
            <a:r>
              <a:rPr lang="en-US" sz="3200" dirty="0"/>
              <a:t>Relaxed </a:t>
            </a:r>
          </a:p>
          <a:p>
            <a:pPr marL="914400" lvl="1" indent="-339725">
              <a:buFont typeface="Arial" panose="020B0604020202020204" pitchFamily="34" charset="0"/>
              <a:buChar char="•"/>
            </a:pPr>
            <a:r>
              <a:rPr lang="en-US" sz="3200" dirty="0"/>
              <a:t>Calm</a:t>
            </a:r>
          </a:p>
          <a:p>
            <a:pPr marL="914400" lvl="1" indent="-339725">
              <a:buFont typeface="Arial" panose="020B0604020202020204" pitchFamily="34" charset="0"/>
              <a:buChar char="•"/>
            </a:pPr>
            <a:r>
              <a:rPr lang="en-US" sz="3200" dirty="0"/>
              <a:t>I let the computer do the hard work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438343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Why Do I Like RTTY?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After RTTY Contest</a:t>
            </a:r>
          </a:p>
        </p:txBody>
      </p:sp>
      <p:pic>
        <p:nvPicPr>
          <p:cNvPr id="9" name="Content Placeholder 8"/>
          <p:cNvPicPr>
            <a:picLocks noGrp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6" r="3783" b="4237"/>
          <a:stretch/>
        </p:blipFill>
        <p:spPr>
          <a:xfrm>
            <a:off x="975360" y="2209800"/>
            <a:ext cx="2987040" cy="3657599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495801" y="1535113"/>
            <a:ext cx="4419600" cy="639763"/>
          </a:xfrm>
        </p:spPr>
        <p:txBody>
          <a:bodyPr>
            <a:no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After CW Contest</a:t>
            </a:r>
          </a:p>
        </p:txBody>
      </p:sp>
      <p:pic>
        <p:nvPicPr>
          <p:cNvPr id="10" name="Content Placeholder 9"/>
          <p:cNvPicPr>
            <a:picLocks noGrp="1"/>
          </p:cNvPicPr>
          <p:nvPr>
            <p:ph sz="quarter" idx="4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2209800"/>
            <a:ext cx="2894729" cy="3657600"/>
          </a:xfr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81107483-8CD2-41E6-8E27-8920E9786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00600" y="6324600"/>
            <a:ext cx="3886200" cy="365125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1407031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i="1" dirty="0"/>
              <a:t>Presentation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600200"/>
            <a:ext cx="7162800" cy="4525963"/>
          </a:xfrm>
        </p:spPr>
        <p:txBody>
          <a:bodyPr/>
          <a:lstStyle/>
          <a:p>
            <a:pPr marL="571500" lvl="1" indent="-457200">
              <a:buFont typeface="Arial" panose="020B0604020202020204" pitchFamily="34" charset="0"/>
              <a:buChar char="•"/>
            </a:pPr>
            <a:r>
              <a:rPr lang="en-US" sz="3200" dirty="0"/>
              <a:t>Anatomy of a RTTY signal</a:t>
            </a:r>
          </a:p>
          <a:p>
            <a:pPr marL="571500" lvl="1" indent="-457200">
              <a:buFont typeface="Arial" panose="020B0604020202020204" pitchFamily="34" charset="0"/>
              <a:buChar char="•"/>
            </a:pPr>
            <a:r>
              <a:rPr lang="en-US" sz="3200" dirty="0"/>
              <a:t>Three basic decisions to make as you get started</a:t>
            </a:r>
          </a:p>
          <a:p>
            <a:pPr marL="571500" lvl="1" indent="-457200">
              <a:buFont typeface="Arial" panose="020B0604020202020204" pitchFamily="34" charset="0"/>
              <a:buChar char="•"/>
            </a:pPr>
            <a:r>
              <a:rPr lang="en-US" sz="3200" dirty="0"/>
              <a:t>Operating demonstration</a:t>
            </a:r>
          </a:p>
          <a:p>
            <a:pPr marL="571500" lvl="1" indent="-457200">
              <a:buFont typeface="Arial" panose="020B0604020202020204" pitchFamily="34" charset="0"/>
              <a:buChar char="•"/>
            </a:pPr>
            <a:r>
              <a:rPr lang="en-US" sz="3200" dirty="0"/>
              <a:t>Operating essentials</a:t>
            </a:r>
          </a:p>
          <a:p>
            <a:pPr marL="571500" lvl="1" indent="-457200">
              <a:buFont typeface="Arial" panose="020B0604020202020204" pitchFamily="34" charset="0"/>
              <a:buChar char="•"/>
            </a:pPr>
            <a:r>
              <a:rPr lang="en-US" sz="3200" dirty="0"/>
              <a:t>A look at </a:t>
            </a:r>
            <a:r>
              <a:rPr lang="en-US" sz="3200"/>
              <a:t>the future and FT8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10960637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Presentation Overview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229600" cy="3429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Will ignore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Paddle-generated RTTY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Using radio memories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Hardware modems: Hal, Kantronics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4800600" y="6327648"/>
            <a:ext cx="3886200" cy="365760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1BD6CD-6021-487F-BC1F-5284A4713B3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4691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Presentation Overview</a:t>
            </a:r>
            <a:endParaRPr lang="en-US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sz="3600" dirty="0"/>
              <a:t>RTTY, It’s:</a:t>
            </a:r>
          </a:p>
          <a:p>
            <a:pPr marL="571500" lvl="1" indent="-457200">
              <a:buFont typeface="Arial" panose="020B0604020202020204" pitchFamily="34" charset="0"/>
              <a:buChar char="•"/>
            </a:pPr>
            <a:r>
              <a:rPr lang="en-US" sz="3200" dirty="0"/>
              <a:t>Like CW in some ways</a:t>
            </a:r>
          </a:p>
          <a:p>
            <a:pPr marL="571500" lvl="1" indent="-457200">
              <a:buFont typeface="Arial" panose="020B0604020202020204" pitchFamily="34" charset="0"/>
              <a:buChar char="•"/>
            </a:pPr>
            <a:r>
              <a:rPr lang="en-US" sz="3200" dirty="0"/>
              <a:t>Different from CW in other ways</a:t>
            </a:r>
          </a:p>
          <a:p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740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Anatomy of a RTTY Signal</a:t>
            </a:r>
            <a:endParaRPr lang="en-US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600" dirty="0"/>
              <a:t>Based on work of Emile Baudot, 1870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600" dirty="0"/>
              <a:t>Telegrapher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600" dirty="0"/>
              <a:t>His goal: create a new</a:t>
            </a:r>
            <a:br>
              <a:rPr lang="en-US" sz="3600" dirty="0"/>
            </a:br>
            <a:r>
              <a:rPr lang="en-US" sz="3600" dirty="0"/>
              <a:t>communication system</a:t>
            </a:r>
            <a:br>
              <a:rPr lang="en-US" sz="3600" dirty="0"/>
            </a:br>
            <a:r>
              <a:rPr lang="en-US" sz="3600" dirty="0"/>
              <a:t>with more automation</a:t>
            </a:r>
            <a:br>
              <a:rPr lang="en-US" sz="3600" dirty="0"/>
            </a:br>
            <a:r>
              <a:rPr lang="en-US" sz="3600" dirty="0"/>
              <a:t>than telegraph and</a:t>
            </a:r>
            <a:br>
              <a:rPr lang="en-US" sz="3600" dirty="0"/>
            </a:br>
            <a:r>
              <a:rPr lang="en-US" sz="3600" dirty="0"/>
              <a:t>Morse code</a:t>
            </a:r>
          </a:p>
          <a:p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10F29A-2AE3-4052-A41D-C409144E10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2362200"/>
            <a:ext cx="2590800" cy="351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004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My RTTY History</a:t>
            </a:r>
            <a:endParaRPr lang="en-US" i="1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5181600" y="1166018"/>
            <a:ext cx="3810000" cy="5161630"/>
          </a:xfrm>
        </p:spPr>
        <p:txBody>
          <a:bodyPr/>
          <a:lstStyle/>
          <a:p>
            <a:pPr marL="347663" indent="-344488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First license: Tech+ September 1993</a:t>
            </a:r>
          </a:p>
          <a:p>
            <a:pPr marL="347663" indent="-344488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Upgraded to General January 14, 1994</a:t>
            </a:r>
          </a:p>
          <a:p>
            <a:pPr marL="347663" indent="-344488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First CW QSO January 28, 1994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19200"/>
            <a:ext cx="4800600" cy="4747359"/>
          </a:xfr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4800600" y="6327648"/>
            <a:ext cx="3886200" cy="365125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346559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Anatomy of a RTTY Signal</a:t>
            </a:r>
            <a:endParaRPr lang="en-US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0" lvl="2" indent="-457200">
              <a:buFont typeface="+mj-lt"/>
              <a:buAutoNum type="arabicPeriod"/>
            </a:pPr>
            <a:r>
              <a:rPr lang="en-US" sz="3600" dirty="0"/>
              <a:t>All RTTY characters are the same length</a:t>
            </a:r>
          </a:p>
          <a:p>
            <a:pPr marL="685800" lvl="3" indent="-342900">
              <a:buFont typeface="Arial" panose="020B0604020202020204" pitchFamily="34" charset="0"/>
              <a:buChar char="•"/>
            </a:pPr>
            <a:r>
              <a:rPr lang="en-US" sz="3200" dirty="0"/>
              <a:t>CW characters can be from 1 to 6 bits</a:t>
            </a:r>
          </a:p>
          <a:p>
            <a:pPr marL="685800" lvl="3" indent="-342900">
              <a:buFont typeface="Arial" panose="020B0604020202020204" pitchFamily="34" charset="0"/>
              <a:buChar char="•"/>
            </a:pPr>
            <a:r>
              <a:rPr lang="en-US" sz="3200" dirty="0"/>
              <a:t>CW bits (1’s and 0’s, </a:t>
            </a:r>
            <a:r>
              <a:rPr lang="en-US" sz="3200" dirty="0" err="1"/>
              <a:t>dit’s</a:t>
            </a:r>
            <a:r>
              <a:rPr lang="en-US" sz="3200" dirty="0"/>
              <a:t> and dah’s) are different lengths</a:t>
            </a:r>
          </a:p>
          <a:p>
            <a:pPr marL="685800" lvl="2" indent="-457200">
              <a:buFont typeface="+mj-lt"/>
              <a:buAutoNum type="arabicPeriod"/>
            </a:pPr>
            <a:r>
              <a:rPr lang="en-US" sz="3600" dirty="0"/>
              <a:t>Prior agreement on speed</a:t>
            </a:r>
          </a:p>
          <a:p>
            <a:pPr marL="685800" lvl="3" indent="-342900">
              <a:buFont typeface="Arial" panose="020B0604020202020204" pitchFamily="34" charset="0"/>
              <a:buChar char="•"/>
            </a:pPr>
            <a:r>
              <a:rPr lang="en-US" sz="3200" dirty="0"/>
              <a:t>CW: the sender picks the speed and recipient must adapt</a:t>
            </a:r>
          </a:p>
          <a:p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2648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Anatomy of a RTTY Signal</a:t>
            </a:r>
            <a:endParaRPr lang="en-US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4654924" cy="4724400"/>
          </a:xfrm>
        </p:spPr>
        <p:txBody>
          <a:bodyPr>
            <a:no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5-bit code: </a:t>
            </a:r>
          </a:p>
          <a:p>
            <a:pPr marL="687388" lvl="2" indent="0">
              <a:buNone/>
            </a:pPr>
            <a:r>
              <a:rPr lang="en-US" sz="3200" dirty="0"/>
              <a:t>C = 01110</a:t>
            </a:r>
          </a:p>
          <a:p>
            <a:pPr marL="687388" lvl="2" indent="0">
              <a:buNone/>
            </a:pPr>
            <a:r>
              <a:rPr lang="en-US" sz="3200" dirty="0"/>
              <a:t>Q = 10111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5-bit binary code only has 32 combos: 2</a:t>
            </a:r>
            <a:r>
              <a:rPr lang="en-US" sz="3200" baseline="30000" dirty="0"/>
              <a:t>5</a:t>
            </a:r>
            <a:r>
              <a:rPr lang="en-US" sz="3200" dirty="0"/>
              <a:t> = 32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6D30DE-3CDD-4441-84E1-9FD227757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1600200"/>
            <a:ext cx="3574676" cy="43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239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Anatomy of a RTTY Signal</a:t>
            </a:r>
            <a:endParaRPr lang="en-US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610600" cy="4724400"/>
          </a:xfrm>
        </p:spPr>
        <p:txBody>
          <a:bodyPr>
            <a:no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Allow each 5-bit code to represent 2 different characters:</a:t>
            </a:r>
          </a:p>
          <a:p>
            <a:pPr marL="685800" lvl="2" indent="-342900">
              <a:buFont typeface="Calibri" panose="020F0502020204030204" pitchFamily="34" charset="0"/>
              <a:buChar char="‒"/>
            </a:pPr>
            <a:r>
              <a:rPr lang="en-US" sz="3200" dirty="0"/>
              <a:t>Letters in “letters” character set, 26 characters</a:t>
            </a:r>
          </a:p>
          <a:p>
            <a:pPr marL="685800" lvl="2" indent="-342900">
              <a:buFont typeface="Calibri" panose="020F0502020204030204" pitchFamily="34" charset="0"/>
              <a:buChar char="‒"/>
            </a:pPr>
            <a:r>
              <a:rPr lang="en-US" sz="3200" dirty="0"/>
              <a:t>Numbers and punctuation in “figures” character set, 26 characters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9384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Anatomy of a RTTY Signal</a:t>
            </a:r>
            <a:endParaRPr lang="en-US" i="1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181600" cy="4572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600" dirty="0"/>
              <a:t>The USTTY or “S-Bell” character set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Typically the default set used by your software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A LTRS or FIGS character is transmitted to define whether subsequent characters are interpreted as Letters or Figures</a:t>
            </a:r>
          </a:p>
          <a:p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718048236"/>
              </p:ext>
            </p:extLst>
          </p:nvPr>
        </p:nvGraphicFramePr>
        <p:xfrm>
          <a:off x="6095999" y="1066800"/>
          <a:ext cx="1935308" cy="5715016"/>
        </p:xfrm>
        <a:graphic>
          <a:graphicData uri="http://schemas.openxmlformats.org/drawingml/2006/table">
            <a:tbl>
              <a:tblPr/>
              <a:tblGrid>
                <a:gridCol w="6505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2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2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Code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Control Characters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00000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Null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00100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Space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01000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00010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LF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11011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FIGS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11111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LTRS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Letters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Figures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00011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–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11001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?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01110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: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01001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00001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01101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!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11010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&amp;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10100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#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00110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01011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'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01111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10010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)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11100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01100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11000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10110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10111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01010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00101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BELL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10000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00111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11110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;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10011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11101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X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6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10101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748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10001</a:t>
                      </a:r>
                    </a:p>
                  </a:txBody>
                  <a:tcPr marL="6996" marR="6996" marT="6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</a:t>
                      </a:r>
                    </a:p>
                  </a:txBody>
                  <a:tcPr marL="6996" marR="6996" marT="69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6120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Anatomy of a RTTY Signal</a:t>
            </a:r>
            <a:endParaRPr lang="en-US" i="1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181600" cy="4572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600" dirty="0"/>
              <a:t>The USTTY or “S-Bell” character set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Typically the default set used by your software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A LTRS or FIGS character is transmitted to define whether subsequent characters are interpreted as Letters or Figures</a:t>
            </a:r>
          </a:p>
          <a:p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1371600"/>
            <a:ext cx="2977691" cy="4525962"/>
          </a:xfrm>
        </p:spPr>
      </p:pic>
      <p:sp>
        <p:nvSpPr>
          <p:cNvPr id="6" name="Oval 5"/>
          <p:cNvSpPr/>
          <p:nvPr/>
        </p:nvSpPr>
        <p:spPr>
          <a:xfrm rot="-1200000">
            <a:off x="6105626" y="2644113"/>
            <a:ext cx="2506423" cy="762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6323448" y="4800600"/>
            <a:ext cx="763152" cy="10668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5410200" cy="365125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301439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Anatomy of a RTTY Signal</a:t>
            </a:r>
            <a:endParaRPr lang="en-US" i="1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600" b="0" dirty="0"/>
              <a:t>Send “CQ W9OX”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CW: 6 Characters plus a pause for the space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RTTY: 10 Characters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606925"/>
          </a:xfrm>
        </p:spPr>
        <p:txBody>
          <a:bodyPr>
            <a:normAutofit fontScale="92500" lnSpcReduction="20000"/>
          </a:bodyPr>
          <a:lstStyle/>
          <a:p>
            <a:pPr marL="457200" indent="0">
              <a:buNone/>
              <a:tabLst>
                <a:tab pos="2286000" algn="l"/>
              </a:tabLst>
            </a:pPr>
            <a:r>
              <a:rPr lang="en-US" sz="3000" dirty="0"/>
              <a:t>LTRS	11111</a:t>
            </a:r>
          </a:p>
          <a:p>
            <a:pPr marL="457200" indent="0">
              <a:buNone/>
              <a:tabLst>
                <a:tab pos="2286000" algn="l"/>
              </a:tabLst>
            </a:pPr>
            <a:r>
              <a:rPr lang="en-US" sz="3000" dirty="0"/>
              <a:t>C	01110</a:t>
            </a:r>
          </a:p>
          <a:p>
            <a:pPr marL="457200" indent="0">
              <a:buNone/>
              <a:tabLst>
                <a:tab pos="2286000" algn="l"/>
              </a:tabLst>
            </a:pPr>
            <a:r>
              <a:rPr lang="en-US" sz="3000" dirty="0"/>
              <a:t>Q	10111</a:t>
            </a:r>
          </a:p>
          <a:p>
            <a:pPr marL="457200" indent="0">
              <a:buNone/>
              <a:tabLst>
                <a:tab pos="2286000" algn="l"/>
              </a:tabLst>
            </a:pPr>
            <a:r>
              <a:rPr lang="en-US" sz="3000" dirty="0"/>
              <a:t>Space	00100</a:t>
            </a:r>
          </a:p>
          <a:p>
            <a:pPr marL="457200" indent="0">
              <a:buNone/>
              <a:tabLst>
                <a:tab pos="2286000" algn="l"/>
              </a:tabLst>
            </a:pPr>
            <a:r>
              <a:rPr lang="en-US" sz="3000" dirty="0"/>
              <a:t>W	01111</a:t>
            </a:r>
          </a:p>
          <a:p>
            <a:pPr marL="457200" indent="0">
              <a:buNone/>
              <a:tabLst>
                <a:tab pos="2286000" algn="l"/>
              </a:tabLst>
            </a:pPr>
            <a:r>
              <a:rPr lang="en-US" sz="3000" dirty="0"/>
              <a:t>FIGS	11011</a:t>
            </a:r>
          </a:p>
          <a:p>
            <a:pPr marL="457200" indent="0">
              <a:buNone/>
              <a:tabLst>
                <a:tab pos="2286000" algn="l"/>
              </a:tabLst>
            </a:pPr>
            <a:r>
              <a:rPr lang="en-US" sz="3000" dirty="0"/>
              <a:t>9	11000</a:t>
            </a:r>
          </a:p>
          <a:p>
            <a:pPr marL="457200" indent="0">
              <a:buNone/>
              <a:tabLst>
                <a:tab pos="2286000" algn="l"/>
              </a:tabLst>
            </a:pPr>
            <a:r>
              <a:rPr lang="en-US" sz="3000" dirty="0"/>
              <a:t>LTRS	11111</a:t>
            </a:r>
          </a:p>
          <a:p>
            <a:pPr marL="457200" indent="0">
              <a:buNone/>
              <a:tabLst>
                <a:tab pos="2286000" algn="l"/>
              </a:tabLst>
            </a:pPr>
            <a:r>
              <a:rPr lang="en-US" sz="3000" dirty="0"/>
              <a:t>O	11000</a:t>
            </a:r>
          </a:p>
          <a:p>
            <a:pPr marL="457200" indent="0">
              <a:buNone/>
              <a:tabLst>
                <a:tab pos="2286000" algn="l"/>
              </a:tabLst>
            </a:pPr>
            <a:r>
              <a:rPr lang="en-US" sz="3000" dirty="0"/>
              <a:t>X	11101</a:t>
            </a:r>
          </a:p>
          <a:p>
            <a:endParaRPr lang="en-US" dirty="0"/>
          </a:p>
        </p:txBody>
      </p:sp>
      <p:sp>
        <p:nvSpPr>
          <p:cNvPr id="8" name="Left Arrow 7"/>
          <p:cNvSpPr/>
          <p:nvPr/>
        </p:nvSpPr>
        <p:spPr>
          <a:xfrm>
            <a:off x="8001000" y="4838700"/>
            <a:ext cx="609600" cy="228600"/>
          </a:xfrm>
          <a:prstGeom prst="leftArrow">
            <a:avLst/>
          </a:prstGeom>
          <a:solidFill>
            <a:srgbClr val="922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8"/>
          <p:cNvSpPr/>
          <p:nvPr/>
        </p:nvSpPr>
        <p:spPr>
          <a:xfrm>
            <a:off x="8001000" y="5688624"/>
            <a:ext cx="609600" cy="228600"/>
          </a:xfrm>
          <a:prstGeom prst="leftArrow">
            <a:avLst/>
          </a:prstGeom>
          <a:solidFill>
            <a:srgbClr val="922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Arrow 9"/>
          <p:cNvSpPr/>
          <p:nvPr/>
        </p:nvSpPr>
        <p:spPr>
          <a:xfrm rot="10800000">
            <a:off x="4419600" y="4385733"/>
            <a:ext cx="609600" cy="228600"/>
          </a:xfrm>
          <a:prstGeom prst="leftArrow">
            <a:avLst/>
          </a:prstGeom>
          <a:solidFill>
            <a:srgbClr val="922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Arrow 10"/>
          <p:cNvSpPr/>
          <p:nvPr/>
        </p:nvSpPr>
        <p:spPr>
          <a:xfrm rot="10800000">
            <a:off x="4419600" y="5249332"/>
            <a:ext cx="609600" cy="228600"/>
          </a:xfrm>
          <a:prstGeom prst="leftArrow">
            <a:avLst/>
          </a:prstGeom>
          <a:solidFill>
            <a:srgbClr val="922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58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/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Anatomy of a RTTY Signal</a:t>
            </a:r>
            <a:endParaRPr lang="en-US" i="1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sz="3600" dirty="0"/>
              <a:t>What does it sound like?  CW: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RX is a single audio tone</a:t>
            </a:r>
          </a:p>
          <a:p>
            <a:pPr marL="688975" lvl="2" indent="-342900">
              <a:buFont typeface="Calibri" panose="020F0502020204030204" pitchFamily="34" charset="0"/>
              <a:buChar char="‒"/>
            </a:pPr>
            <a:r>
              <a:rPr lang="en-US" sz="2800" dirty="0"/>
              <a:t>Duration of tone (dot/dash) indicates Data 1 or 0</a:t>
            </a:r>
          </a:p>
          <a:p>
            <a:pPr marL="688975" lvl="2" indent="-342900">
              <a:buFont typeface="Calibri" panose="020F0502020204030204" pitchFamily="34" charset="0"/>
              <a:buChar char="‒"/>
            </a:pPr>
            <a:r>
              <a:rPr lang="en-US" sz="2800" dirty="0"/>
              <a:t>RX stations pick their preferred audio frequency by selecting their CW offset, commonly from 400 Hz to 800 Hz</a:t>
            </a:r>
          </a:p>
          <a:p>
            <a:pPr marL="688975" lvl="2" indent="-342900">
              <a:buFont typeface="Calibri" panose="020F0502020204030204" pitchFamily="34" charset="0"/>
              <a:buChar char="‒"/>
            </a:pPr>
            <a:r>
              <a:rPr lang="en-US" sz="2800" dirty="0"/>
              <a:t>There is a pause between tones or bits</a:t>
            </a:r>
          </a:p>
          <a:p>
            <a:pPr marL="688975" lvl="2" indent="-342900">
              <a:buFont typeface="Calibri" panose="020F0502020204030204" pitchFamily="34" charset="0"/>
              <a:buChar char="‒"/>
            </a:pPr>
            <a:r>
              <a:rPr lang="en-US" sz="2800" dirty="0"/>
              <a:t>A longer pause between characters</a:t>
            </a:r>
          </a:p>
          <a:p>
            <a:pPr marL="688975" lvl="2" indent="-342900">
              <a:buFont typeface="Calibri" panose="020F0502020204030204" pitchFamily="34" charset="0"/>
              <a:buChar char="‒"/>
            </a:pPr>
            <a:r>
              <a:rPr lang="en-US" sz="2800" dirty="0"/>
              <a:t>A still longer pause between words</a:t>
            </a:r>
          </a:p>
          <a:p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8359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Anatomy of a RTTY Signal</a:t>
            </a:r>
            <a:endParaRPr lang="en-US" i="1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pPr marL="0" lvl="1" indent="0">
              <a:buNone/>
            </a:pPr>
            <a:r>
              <a:rPr lang="en-US" sz="3600" dirty="0"/>
              <a:t>What does it sound like?  RTTY: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000" dirty="0"/>
              <a:t>Two audio tones, </a:t>
            </a:r>
            <a:r>
              <a:rPr lang="en-US" sz="3000" u="sng" dirty="0"/>
              <a:t>low &amp; high</a:t>
            </a:r>
            <a:r>
              <a:rPr lang="en-US" sz="3000" dirty="0"/>
              <a:t>, identical in length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000" dirty="0"/>
              <a:t>The audio frequency of the tone indicates Data 1 or 0</a:t>
            </a:r>
          </a:p>
          <a:p>
            <a:pPr marL="688975" lvl="2" indent="-342900">
              <a:buFont typeface="Calibri" panose="020F0502020204030204" pitchFamily="34" charset="0"/>
              <a:buChar char="‒"/>
            </a:pPr>
            <a:r>
              <a:rPr lang="en-US" sz="3000" dirty="0"/>
              <a:t>2125 Hz = Data 1 = “Mark” = low tone</a:t>
            </a:r>
          </a:p>
          <a:p>
            <a:pPr marL="688975" lvl="2" indent="-342900">
              <a:buFont typeface="Calibri" panose="020F0502020204030204" pitchFamily="34" charset="0"/>
              <a:buChar char="‒"/>
            </a:pPr>
            <a:r>
              <a:rPr lang="en-US" sz="3000" dirty="0"/>
              <a:t>2295 Hz = Data 0 = “Space” = high tone</a:t>
            </a:r>
          </a:p>
          <a:p>
            <a:pPr marL="688975" lvl="2" indent="-342900">
              <a:buFont typeface="Calibri" panose="020F0502020204030204" pitchFamily="34" charset="0"/>
              <a:buChar char="‒"/>
            </a:pPr>
            <a:r>
              <a:rPr lang="en-US" sz="3000" dirty="0"/>
              <a:t>“Shift” = 170 Hz</a:t>
            </a:r>
          </a:p>
          <a:p>
            <a:pPr marL="688975" lvl="2" indent="-342900">
              <a:buFont typeface="Calibri" panose="020F0502020204030204" pitchFamily="34" charset="0"/>
              <a:buChar char="‒"/>
            </a:pPr>
            <a:r>
              <a:rPr lang="en-US" sz="3000" dirty="0"/>
              <a:t>One tone or the other is always “on”: 100% duty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4240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Anatomy of a RTTY Signal</a:t>
            </a:r>
            <a:endParaRPr lang="en-US" i="1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dirty="0"/>
              <a:t>Prior agreement on speed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Many different rate protocols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Ham radio contesting uses a bit or tone duration of 22 milliseconds almost exclusively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This equates to a 45.45 baud or symbol rate (~60 wpm)</a:t>
            </a: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4799784" y="4384764"/>
            <a:ext cx="8229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825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Anatomy of a RTTY Signal</a:t>
            </a:r>
            <a:endParaRPr lang="en-US" i="1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600" b="0" dirty="0"/>
              <a:t>Start and stop bits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Timing and synchronization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No info included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No error correction!</a:t>
            </a:r>
          </a:p>
          <a:p>
            <a:endParaRPr lang="en-US" sz="32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606925"/>
          </a:xfrm>
        </p:spPr>
        <p:txBody>
          <a:bodyPr>
            <a:normAutofit fontScale="92500" lnSpcReduction="20000"/>
          </a:bodyPr>
          <a:lstStyle/>
          <a:p>
            <a:pPr marL="457200" indent="0">
              <a:buNone/>
              <a:tabLst>
                <a:tab pos="2286000" algn="l"/>
              </a:tabLst>
            </a:pPr>
            <a:r>
              <a:rPr lang="en-US" sz="3000" dirty="0"/>
              <a:t>LTRS	  11111</a:t>
            </a:r>
          </a:p>
          <a:p>
            <a:pPr marL="457200" indent="0">
              <a:buNone/>
              <a:tabLst>
                <a:tab pos="2286000" algn="l"/>
              </a:tabLst>
            </a:pPr>
            <a:r>
              <a:rPr lang="en-US" sz="3000" dirty="0"/>
              <a:t>C	  01110</a:t>
            </a:r>
          </a:p>
          <a:p>
            <a:pPr marL="457200" indent="0">
              <a:buNone/>
              <a:tabLst>
                <a:tab pos="2286000" algn="l"/>
              </a:tabLst>
            </a:pPr>
            <a:r>
              <a:rPr lang="en-US" sz="3000" dirty="0"/>
              <a:t>Q	  10111</a:t>
            </a:r>
          </a:p>
          <a:p>
            <a:pPr marL="457200" indent="0">
              <a:buNone/>
              <a:tabLst>
                <a:tab pos="2286000" algn="l"/>
              </a:tabLst>
            </a:pPr>
            <a:r>
              <a:rPr lang="en-US" sz="3000" dirty="0"/>
              <a:t>Space	  00100</a:t>
            </a:r>
          </a:p>
          <a:p>
            <a:pPr marL="457200" indent="0">
              <a:buNone/>
              <a:tabLst>
                <a:tab pos="2286000" algn="l"/>
              </a:tabLst>
            </a:pPr>
            <a:r>
              <a:rPr lang="en-US" sz="3000" dirty="0"/>
              <a:t>W	  01111</a:t>
            </a:r>
          </a:p>
          <a:p>
            <a:pPr marL="457200" indent="0">
              <a:buNone/>
              <a:tabLst>
                <a:tab pos="2286000" algn="l"/>
              </a:tabLst>
            </a:pPr>
            <a:r>
              <a:rPr lang="en-US" sz="3000" dirty="0"/>
              <a:t>FIGS	  11011</a:t>
            </a:r>
          </a:p>
          <a:p>
            <a:pPr marL="457200" indent="0">
              <a:buNone/>
              <a:tabLst>
                <a:tab pos="2286000" algn="l"/>
              </a:tabLst>
            </a:pPr>
            <a:r>
              <a:rPr lang="en-US" sz="3000" dirty="0"/>
              <a:t>9	  11000</a:t>
            </a:r>
          </a:p>
          <a:p>
            <a:pPr marL="457200" indent="0">
              <a:buNone/>
              <a:tabLst>
                <a:tab pos="2286000" algn="l"/>
              </a:tabLst>
            </a:pPr>
            <a:r>
              <a:rPr lang="en-US" sz="3000" dirty="0"/>
              <a:t>LTRS	  11111</a:t>
            </a:r>
          </a:p>
          <a:p>
            <a:pPr marL="457200" indent="0">
              <a:buNone/>
              <a:tabLst>
                <a:tab pos="2286000" algn="l"/>
              </a:tabLst>
            </a:pPr>
            <a:r>
              <a:rPr lang="en-US" sz="3000" dirty="0"/>
              <a:t>O	  11000</a:t>
            </a:r>
          </a:p>
          <a:p>
            <a:pPr marL="457200" indent="0">
              <a:buNone/>
              <a:tabLst>
                <a:tab pos="2286000" algn="l"/>
              </a:tabLst>
            </a:pPr>
            <a:r>
              <a:rPr lang="en-US" sz="3000" dirty="0"/>
              <a:t>X	  11101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438900" y="2169922"/>
            <a:ext cx="829073" cy="432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>
              <a:lnSpc>
                <a:spcPct val="80000"/>
              </a:lnSpc>
              <a:spcBef>
                <a:spcPct val="20000"/>
              </a:spcBef>
              <a:tabLst>
                <a:tab pos="2286000" algn="l"/>
              </a:tabLst>
            </a:pPr>
            <a:r>
              <a:rPr lang="en-US" sz="2800" dirty="0">
                <a:solidFill>
                  <a:srgbClr val="FF0000"/>
                </a:solidFill>
              </a:rPr>
              <a:t>0</a:t>
            </a:r>
          </a:p>
          <a:p>
            <a:pPr marL="457200">
              <a:lnSpc>
                <a:spcPct val="80000"/>
              </a:lnSpc>
              <a:spcBef>
                <a:spcPct val="20000"/>
              </a:spcBef>
              <a:tabLst>
                <a:tab pos="2286000" algn="l"/>
              </a:tabLst>
            </a:pPr>
            <a:r>
              <a:rPr lang="en-US" sz="2800" dirty="0">
                <a:solidFill>
                  <a:srgbClr val="FF0000"/>
                </a:solidFill>
              </a:rPr>
              <a:t>0</a:t>
            </a:r>
          </a:p>
          <a:p>
            <a:pPr marL="457200">
              <a:lnSpc>
                <a:spcPct val="80000"/>
              </a:lnSpc>
              <a:spcBef>
                <a:spcPct val="20000"/>
              </a:spcBef>
              <a:tabLst>
                <a:tab pos="2286000" algn="l"/>
              </a:tabLst>
            </a:pPr>
            <a:r>
              <a:rPr lang="en-US" sz="2800" dirty="0">
                <a:solidFill>
                  <a:srgbClr val="FF0000"/>
                </a:solidFill>
              </a:rPr>
              <a:t>0</a:t>
            </a:r>
          </a:p>
          <a:p>
            <a:pPr marL="457200">
              <a:lnSpc>
                <a:spcPct val="80000"/>
              </a:lnSpc>
              <a:spcBef>
                <a:spcPct val="20000"/>
              </a:spcBef>
              <a:tabLst>
                <a:tab pos="2286000" algn="l"/>
              </a:tabLst>
            </a:pPr>
            <a:r>
              <a:rPr lang="en-US" sz="2800" dirty="0">
                <a:solidFill>
                  <a:srgbClr val="FF0000"/>
                </a:solidFill>
              </a:rPr>
              <a:t>0</a:t>
            </a:r>
          </a:p>
          <a:p>
            <a:pPr marL="457200">
              <a:lnSpc>
                <a:spcPct val="80000"/>
              </a:lnSpc>
              <a:spcBef>
                <a:spcPct val="20000"/>
              </a:spcBef>
              <a:tabLst>
                <a:tab pos="2286000" algn="l"/>
              </a:tabLst>
            </a:pPr>
            <a:r>
              <a:rPr lang="en-US" sz="2800" dirty="0">
                <a:solidFill>
                  <a:srgbClr val="FF0000"/>
                </a:solidFill>
              </a:rPr>
              <a:t>0</a:t>
            </a:r>
          </a:p>
          <a:p>
            <a:pPr marL="457200">
              <a:lnSpc>
                <a:spcPct val="80000"/>
              </a:lnSpc>
              <a:spcBef>
                <a:spcPct val="20000"/>
              </a:spcBef>
              <a:tabLst>
                <a:tab pos="2286000" algn="l"/>
              </a:tabLst>
            </a:pPr>
            <a:r>
              <a:rPr lang="en-US" sz="2800" dirty="0">
                <a:solidFill>
                  <a:srgbClr val="FF0000"/>
                </a:solidFill>
              </a:rPr>
              <a:t>0</a:t>
            </a:r>
          </a:p>
          <a:p>
            <a:pPr marL="457200">
              <a:lnSpc>
                <a:spcPct val="80000"/>
              </a:lnSpc>
              <a:spcBef>
                <a:spcPct val="20000"/>
              </a:spcBef>
              <a:tabLst>
                <a:tab pos="2286000" algn="l"/>
              </a:tabLst>
            </a:pPr>
            <a:r>
              <a:rPr lang="en-US" sz="2800" dirty="0">
                <a:solidFill>
                  <a:srgbClr val="FF0000"/>
                </a:solidFill>
              </a:rPr>
              <a:t>0</a:t>
            </a:r>
          </a:p>
          <a:p>
            <a:pPr marL="457200">
              <a:lnSpc>
                <a:spcPct val="80000"/>
              </a:lnSpc>
              <a:spcBef>
                <a:spcPct val="20000"/>
              </a:spcBef>
              <a:tabLst>
                <a:tab pos="2286000" algn="l"/>
              </a:tabLst>
            </a:pPr>
            <a:r>
              <a:rPr lang="en-US" sz="2800" dirty="0">
                <a:solidFill>
                  <a:srgbClr val="FF0000"/>
                </a:solidFill>
              </a:rPr>
              <a:t>0</a:t>
            </a:r>
          </a:p>
          <a:p>
            <a:pPr marL="457200">
              <a:lnSpc>
                <a:spcPct val="80000"/>
              </a:lnSpc>
              <a:spcBef>
                <a:spcPct val="20000"/>
              </a:spcBef>
              <a:tabLst>
                <a:tab pos="2286000" algn="l"/>
              </a:tabLst>
            </a:pPr>
            <a:r>
              <a:rPr lang="en-US" sz="2800" dirty="0">
                <a:solidFill>
                  <a:srgbClr val="FF0000"/>
                </a:solidFill>
              </a:rPr>
              <a:t>0</a:t>
            </a:r>
          </a:p>
          <a:p>
            <a:pPr marL="457200">
              <a:lnSpc>
                <a:spcPct val="80000"/>
              </a:lnSpc>
              <a:spcBef>
                <a:spcPct val="20000"/>
              </a:spcBef>
              <a:tabLst>
                <a:tab pos="2286000" algn="l"/>
              </a:tabLst>
            </a:pPr>
            <a:r>
              <a:rPr lang="en-US" sz="2800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8200" y="5105400"/>
            <a:ext cx="26670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Questions?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543800" y="2181225"/>
            <a:ext cx="958917" cy="4315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>
              <a:lnSpc>
                <a:spcPct val="80000"/>
              </a:lnSpc>
              <a:spcBef>
                <a:spcPct val="20000"/>
              </a:spcBef>
              <a:tabLst>
                <a:tab pos="2286000" algn="l"/>
              </a:tabLst>
            </a:pPr>
            <a:r>
              <a:rPr lang="en-US" sz="2800" dirty="0">
                <a:solidFill>
                  <a:srgbClr val="FF0000"/>
                </a:solidFill>
              </a:rPr>
              <a:t>1</a:t>
            </a:r>
            <a:r>
              <a:rPr lang="en-US" sz="2000" dirty="0">
                <a:solidFill>
                  <a:srgbClr val="FF0000"/>
                </a:solidFill>
              </a:rPr>
              <a:t>1</a:t>
            </a:r>
          </a:p>
          <a:p>
            <a:pPr marL="457200">
              <a:lnSpc>
                <a:spcPct val="80000"/>
              </a:lnSpc>
              <a:spcBef>
                <a:spcPct val="20000"/>
              </a:spcBef>
              <a:tabLst>
                <a:tab pos="2286000" algn="l"/>
              </a:tabLst>
            </a:pPr>
            <a:r>
              <a:rPr lang="en-US" sz="2800" dirty="0">
                <a:solidFill>
                  <a:srgbClr val="FF0000"/>
                </a:solidFill>
              </a:rPr>
              <a:t>1</a:t>
            </a:r>
            <a:r>
              <a:rPr lang="en-US" sz="2000" dirty="0">
                <a:solidFill>
                  <a:srgbClr val="FF0000"/>
                </a:solidFill>
              </a:rPr>
              <a:t>1</a:t>
            </a:r>
          </a:p>
          <a:p>
            <a:pPr marL="457200">
              <a:lnSpc>
                <a:spcPct val="80000"/>
              </a:lnSpc>
              <a:spcBef>
                <a:spcPct val="20000"/>
              </a:spcBef>
              <a:tabLst>
                <a:tab pos="2286000" algn="l"/>
              </a:tabLst>
            </a:pPr>
            <a:r>
              <a:rPr lang="en-US" sz="2800" dirty="0">
                <a:solidFill>
                  <a:srgbClr val="FF0000"/>
                </a:solidFill>
              </a:rPr>
              <a:t>1</a:t>
            </a:r>
            <a:r>
              <a:rPr lang="en-US" sz="2000" dirty="0">
                <a:solidFill>
                  <a:srgbClr val="FF0000"/>
                </a:solidFill>
              </a:rPr>
              <a:t>1</a:t>
            </a:r>
          </a:p>
          <a:p>
            <a:pPr marL="457200">
              <a:lnSpc>
                <a:spcPct val="80000"/>
              </a:lnSpc>
              <a:spcBef>
                <a:spcPct val="20000"/>
              </a:spcBef>
              <a:tabLst>
                <a:tab pos="2286000" algn="l"/>
              </a:tabLst>
            </a:pPr>
            <a:r>
              <a:rPr lang="en-US" sz="2800" dirty="0">
                <a:solidFill>
                  <a:srgbClr val="FF0000"/>
                </a:solidFill>
              </a:rPr>
              <a:t>1</a:t>
            </a:r>
            <a:r>
              <a:rPr lang="en-US" sz="2000" dirty="0">
                <a:solidFill>
                  <a:srgbClr val="FF0000"/>
                </a:solidFill>
              </a:rPr>
              <a:t>1</a:t>
            </a:r>
          </a:p>
          <a:p>
            <a:pPr marL="457200">
              <a:lnSpc>
                <a:spcPct val="80000"/>
              </a:lnSpc>
              <a:spcBef>
                <a:spcPct val="20000"/>
              </a:spcBef>
              <a:tabLst>
                <a:tab pos="2286000" algn="l"/>
              </a:tabLst>
            </a:pPr>
            <a:r>
              <a:rPr lang="en-US" sz="2800" dirty="0">
                <a:solidFill>
                  <a:srgbClr val="FF0000"/>
                </a:solidFill>
              </a:rPr>
              <a:t>1</a:t>
            </a:r>
            <a:r>
              <a:rPr lang="en-US" sz="2000" dirty="0">
                <a:solidFill>
                  <a:srgbClr val="FF0000"/>
                </a:solidFill>
              </a:rPr>
              <a:t>1</a:t>
            </a:r>
          </a:p>
          <a:p>
            <a:pPr marL="457200">
              <a:lnSpc>
                <a:spcPct val="80000"/>
              </a:lnSpc>
              <a:spcBef>
                <a:spcPct val="20000"/>
              </a:spcBef>
              <a:tabLst>
                <a:tab pos="2286000" algn="l"/>
              </a:tabLst>
            </a:pPr>
            <a:r>
              <a:rPr lang="en-US" sz="2800" dirty="0">
                <a:solidFill>
                  <a:srgbClr val="FF0000"/>
                </a:solidFill>
              </a:rPr>
              <a:t>1</a:t>
            </a:r>
            <a:r>
              <a:rPr lang="en-US" sz="2000" dirty="0">
                <a:solidFill>
                  <a:srgbClr val="FF0000"/>
                </a:solidFill>
              </a:rPr>
              <a:t>1</a:t>
            </a:r>
          </a:p>
          <a:p>
            <a:pPr marL="457200">
              <a:lnSpc>
                <a:spcPct val="80000"/>
              </a:lnSpc>
              <a:spcBef>
                <a:spcPct val="20000"/>
              </a:spcBef>
              <a:tabLst>
                <a:tab pos="2286000" algn="l"/>
              </a:tabLst>
            </a:pPr>
            <a:r>
              <a:rPr lang="en-US" sz="2800" dirty="0">
                <a:solidFill>
                  <a:srgbClr val="FF0000"/>
                </a:solidFill>
              </a:rPr>
              <a:t>1</a:t>
            </a:r>
            <a:r>
              <a:rPr lang="en-US" sz="2000" dirty="0">
                <a:solidFill>
                  <a:srgbClr val="FF0000"/>
                </a:solidFill>
              </a:rPr>
              <a:t>1</a:t>
            </a:r>
          </a:p>
          <a:p>
            <a:pPr marL="457200">
              <a:lnSpc>
                <a:spcPct val="80000"/>
              </a:lnSpc>
              <a:spcBef>
                <a:spcPct val="20000"/>
              </a:spcBef>
              <a:tabLst>
                <a:tab pos="2286000" algn="l"/>
              </a:tabLst>
            </a:pPr>
            <a:r>
              <a:rPr lang="en-US" sz="2800" dirty="0">
                <a:solidFill>
                  <a:srgbClr val="FF0000"/>
                </a:solidFill>
              </a:rPr>
              <a:t>1</a:t>
            </a:r>
            <a:r>
              <a:rPr lang="en-US" sz="2000" dirty="0">
                <a:solidFill>
                  <a:srgbClr val="FF0000"/>
                </a:solidFill>
              </a:rPr>
              <a:t>1</a:t>
            </a:r>
          </a:p>
          <a:p>
            <a:pPr marL="457200">
              <a:lnSpc>
                <a:spcPct val="80000"/>
              </a:lnSpc>
              <a:spcBef>
                <a:spcPct val="20000"/>
              </a:spcBef>
              <a:tabLst>
                <a:tab pos="2286000" algn="l"/>
              </a:tabLst>
            </a:pPr>
            <a:r>
              <a:rPr lang="en-US" sz="2800" dirty="0">
                <a:solidFill>
                  <a:srgbClr val="FF0000"/>
                </a:solidFill>
              </a:rPr>
              <a:t>1</a:t>
            </a:r>
            <a:r>
              <a:rPr lang="en-US" sz="2000" dirty="0">
                <a:solidFill>
                  <a:srgbClr val="FF0000"/>
                </a:solidFill>
              </a:rPr>
              <a:t>1</a:t>
            </a:r>
          </a:p>
          <a:p>
            <a:pPr marL="457200">
              <a:lnSpc>
                <a:spcPct val="80000"/>
              </a:lnSpc>
              <a:spcBef>
                <a:spcPct val="20000"/>
              </a:spcBef>
              <a:tabLst>
                <a:tab pos="2286000" algn="l"/>
              </a:tabLst>
            </a:pPr>
            <a:r>
              <a:rPr lang="en-US" sz="2800" dirty="0">
                <a:solidFill>
                  <a:srgbClr val="FF0000"/>
                </a:solidFill>
              </a:rPr>
              <a:t>1</a:t>
            </a:r>
            <a:r>
              <a:rPr lang="en-US" sz="2000" dirty="0">
                <a:solidFill>
                  <a:srgbClr val="FF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5498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My RTTY History</a:t>
            </a:r>
            <a:endParaRPr lang="en-US" i="1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5181600" y="1166018"/>
            <a:ext cx="3810000" cy="5161630"/>
          </a:xfrm>
        </p:spPr>
        <p:txBody>
          <a:bodyPr/>
          <a:lstStyle/>
          <a:p>
            <a:pPr marL="3175" indent="0" algn="ctr">
              <a:buNone/>
            </a:pPr>
            <a:r>
              <a:rPr lang="en-US" sz="6000" dirty="0"/>
              <a:t>First RTTY QSO 4 Years Later: March, 1998!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19200"/>
            <a:ext cx="4800600" cy="4747359"/>
          </a:xfr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4800600" y="6327648"/>
            <a:ext cx="3886200" cy="365125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34979511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Three Important Decisions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>
            <a:norm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TX: AFSK or FSK?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Radio to PC interface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Software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1676400"/>
            <a:ext cx="4964283" cy="3962400"/>
          </a:xfr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4800600" y="6327648"/>
            <a:ext cx="3886200" cy="365760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1362570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3733800" cy="1143000"/>
          </a:xfrm>
        </p:spPr>
        <p:txBody>
          <a:bodyPr/>
          <a:lstStyle/>
          <a:p>
            <a:r>
              <a:rPr lang="en-US" b="1" i="1" dirty="0"/>
              <a:t>Then . . . 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927060"/>
            <a:ext cx="5133950" cy="3092740"/>
          </a:xfrm>
        </p:spPr>
      </p:pic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4864469" cy="3505200"/>
          </a:xfrm>
        </p:spPr>
      </p:pic>
      <p:sp>
        <p:nvSpPr>
          <p:cNvPr id="2" name="Rectangle 1"/>
          <p:cNvSpPr/>
          <p:nvPr/>
        </p:nvSpPr>
        <p:spPr>
          <a:xfrm>
            <a:off x="5105400" y="1981200"/>
            <a:ext cx="37600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i="1" dirty="0"/>
              <a:t>. . . Versus Now</a:t>
            </a:r>
            <a:endParaRPr lang="en-US" sz="4400" dirty="0"/>
          </a:p>
        </p:txBody>
      </p:sp>
      <p:sp>
        <p:nvSpPr>
          <p:cNvPr id="8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4800600" y="6327648"/>
            <a:ext cx="3886200" cy="365760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22663866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Then versus Now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925" y="1371600"/>
            <a:ext cx="2135275" cy="2135275"/>
          </a:xfrm>
        </p:spPr>
      </p:pic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04" b="16128"/>
          <a:stretch/>
        </p:blipFill>
        <p:spPr>
          <a:xfrm>
            <a:off x="381000" y="1600200"/>
            <a:ext cx="2362200" cy="1257301"/>
          </a:xfr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" r="11093" b="8490"/>
          <a:stretch/>
        </p:blipFill>
        <p:spPr>
          <a:xfrm>
            <a:off x="381000" y="3466607"/>
            <a:ext cx="2286000" cy="211661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3600" y="4038600"/>
            <a:ext cx="2895600" cy="1556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043" y="1524000"/>
            <a:ext cx="2187860" cy="1600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941" y="3605571"/>
            <a:ext cx="2082444" cy="2055971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5791200" y="1451428"/>
            <a:ext cx="0" cy="464457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4800600" y="6327648"/>
            <a:ext cx="3886200" cy="365760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37077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FSK or AFSK?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686" y="1219199"/>
            <a:ext cx="5017913" cy="4899309"/>
          </a:xfr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25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AFSK or FSK?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3200" dirty="0"/>
              <a:t>The ham community is evenly split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683833405"/>
              </p:ext>
            </p:extLst>
          </p:nvPr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14400" y="2819400"/>
            <a:ext cx="2667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Source: rttycontesting.com</a:t>
            </a:r>
          </a:p>
        </p:txBody>
      </p:sp>
      <p:sp>
        <p:nvSpPr>
          <p:cNvPr id="7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4800600" y="6327648"/>
            <a:ext cx="3886200" cy="365760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15115875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AFSK or FSK?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lvl="1" indent="0">
              <a:buNone/>
            </a:pPr>
            <a:r>
              <a:rPr lang="en-US" sz="3200" dirty="0"/>
              <a:t>FSK: Frequency Shift Keying</a:t>
            </a:r>
          </a:p>
          <a:p>
            <a:pPr marL="342900" lvl="2" indent="-339725">
              <a:buFont typeface="Arial" panose="020B0604020202020204" pitchFamily="34" charset="0"/>
              <a:buChar char="•"/>
            </a:pPr>
            <a:r>
              <a:rPr lang="en-US" sz="3200" dirty="0"/>
              <a:t>Directly keys transmitter like CW</a:t>
            </a:r>
          </a:p>
          <a:p>
            <a:pPr marL="342900" lvl="2" indent="-339725">
              <a:buFont typeface="Arial" panose="020B0604020202020204" pitchFamily="34" charset="0"/>
              <a:buChar char="•"/>
            </a:pPr>
            <a:r>
              <a:rPr lang="en-US" sz="3200" dirty="0"/>
              <a:t>A radio-specific feature</a:t>
            </a:r>
          </a:p>
          <a:p>
            <a:pPr marL="342900" lvl="2" indent="-339725">
              <a:buFont typeface="Arial" panose="020B0604020202020204" pitchFamily="34" charset="0"/>
              <a:buChar char="•"/>
            </a:pPr>
            <a:r>
              <a:rPr lang="en-US" sz="3200" dirty="0"/>
              <a:t>Two control lines from PC serial port to radio aux connector </a:t>
            </a:r>
          </a:p>
          <a:p>
            <a:pPr marL="909638" lvl="3" indent="-342900">
              <a:buFont typeface="Arial" panose="020B0604020202020204" pitchFamily="34" charset="0"/>
              <a:buChar char="•"/>
            </a:pPr>
            <a:r>
              <a:rPr lang="en-US" sz="2800" dirty="0"/>
              <a:t>Line 1: Continuously grounds PTT input</a:t>
            </a:r>
          </a:p>
          <a:p>
            <a:pPr marL="909638" lvl="3" indent="-342900">
              <a:buFont typeface="Arial" panose="020B0604020202020204" pitchFamily="34" charset="0"/>
              <a:buChar char="•"/>
            </a:pPr>
            <a:r>
              <a:rPr lang="en-US" sz="2800" dirty="0"/>
              <a:t>Line 2: Toggles FSK/Data/RTTY input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4896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AFSK or FSK?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lvl="1" indent="0">
              <a:buNone/>
            </a:pPr>
            <a:r>
              <a:rPr lang="en-US" sz="3200" dirty="0"/>
              <a:t>Audio Frequency Shift Keying</a:t>
            </a:r>
          </a:p>
          <a:p>
            <a:pPr marL="342900" lvl="2" indent="-339725">
              <a:buFont typeface="Arial" panose="020B0604020202020204" pitchFamily="34" charset="0"/>
              <a:buChar char="•"/>
            </a:pPr>
            <a:r>
              <a:rPr lang="en-US" sz="3200" dirty="0"/>
              <a:t>Tones generated in sound card, fed into mic or aux audio input on the radio</a:t>
            </a:r>
          </a:p>
          <a:p>
            <a:pPr marL="342900" lvl="2" indent="-339725">
              <a:buFont typeface="Arial" panose="020B0604020202020204" pitchFamily="34" charset="0"/>
              <a:buChar char="•"/>
            </a:pPr>
            <a:r>
              <a:rPr lang="en-US" sz="3200" dirty="0"/>
              <a:t>Radio TX is via LSB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39223911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AFSK or FSK?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457200" y="1458914"/>
            <a:ext cx="4040188" cy="639762"/>
          </a:xfrm>
        </p:spPr>
        <p:txBody>
          <a:bodyPr/>
          <a:lstStyle/>
          <a:p>
            <a:r>
              <a:rPr lang="en-US" sz="3600" dirty="0"/>
              <a:t>AFSK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57200" y="2098675"/>
            <a:ext cx="4876800" cy="4302125"/>
          </a:xfrm>
        </p:spPr>
        <p:txBody>
          <a:bodyPr>
            <a:noAutofit/>
          </a:bodyPr>
          <a:lstStyle/>
          <a:p>
            <a:r>
              <a:rPr lang="en-US" sz="2600" dirty="0"/>
              <a:t>Indirect keying-mic/audio input</a:t>
            </a:r>
          </a:p>
          <a:p>
            <a:r>
              <a:rPr lang="en-US" sz="2600" dirty="0"/>
              <a:t>Any LSB radio</a:t>
            </a:r>
          </a:p>
          <a:p>
            <a:r>
              <a:rPr lang="en-US" sz="2600" dirty="0"/>
              <a:t>May be limited by SSB filters</a:t>
            </a:r>
          </a:p>
          <a:p>
            <a:r>
              <a:rPr lang="en-US" sz="2600" dirty="0"/>
              <a:t>Dial = suppressed carrier freq.</a:t>
            </a:r>
          </a:p>
          <a:p>
            <a:r>
              <a:rPr lang="en-US" sz="2600" dirty="0"/>
              <a:t>VOX</a:t>
            </a:r>
          </a:p>
          <a:p>
            <a:r>
              <a:rPr lang="en-US" sz="2600" dirty="0"/>
              <a:t>Sound card</a:t>
            </a:r>
          </a:p>
          <a:p>
            <a:r>
              <a:rPr lang="en-US" sz="2600" dirty="0"/>
              <a:t>Manage audio levels, compression, Windows sounds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>
          <a:xfrm>
            <a:off x="5635625" y="1463040"/>
            <a:ext cx="4041775" cy="639762"/>
          </a:xfrm>
        </p:spPr>
        <p:txBody>
          <a:bodyPr/>
          <a:lstStyle/>
          <a:p>
            <a:r>
              <a:rPr lang="en-US" sz="3600" dirty="0"/>
              <a:t>FSK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4"/>
          </p:nvPr>
        </p:nvSpPr>
        <p:spPr>
          <a:xfrm>
            <a:off x="5635625" y="2103120"/>
            <a:ext cx="3203575" cy="3951288"/>
          </a:xfrm>
        </p:spPr>
        <p:txBody>
          <a:bodyPr>
            <a:normAutofit/>
          </a:bodyPr>
          <a:lstStyle/>
          <a:p>
            <a:r>
              <a:rPr lang="en-US" sz="2600" dirty="0"/>
              <a:t>Direct keying</a:t>
            </a:r>
          </a:p>
          <a:p>
            <a:r>
              <a:rPr lang="en-US" sz="2600" dirty="0"/>
              <a:t>Radio specific</a:t>
            </a:r>
          </a:p>
          <a:p>
            <a:r>
              <a:rPr lang="en-US" sz="2600" dirty="0"/>
              <a:t>RTTY RX filters</a:t>
            </a:r>
          </a:p>
          <a:p>
            <a:r>
              <a:rPr lang="en-US" sz="2600" dirty="0"/>
              <a:t>Dial = Mark freq.</a:t>
            </a:r>
          </a:p>
          <a:p>
            <a:r>
              <a:rPr lang="en-US" sz="2600" dirty="0"/>
              <a:t>PTT</a:t>
            </a:r>
          </a:p>
          <a:p>
            <a:r>
              <a:rPr lang="en-US" sz="2600" dirty="0"/>
              <a:t>Com port</a:t>
            </a:r>
          </a:p>
          <a:p>
            <a:r>
              <a:rPr lang="en-US" sz="2600" dirty="0"/>
              <a:t>No audio level worries</a:t>
            </a:r>
          </a:p>
        </p:txBody>
      </p:sp>
      <p:sp>
        <p:nvSpPr>
          <p:cNvPr id="11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4800600" y="6327648"/>
            <a:ext cx="3886200" cy="365760"/>
          </a:xfrm>
        </p:spPr>
        <p:txBody>
          <a:bodyPr/>
          <a:lstStyle/>
          <a:p>
            <a:pPr algn="r"/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18087138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AFSK or FSK?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/>
              <a:t>FSK or AFSK, which should you use?  The answer is:</a:t>
            </a:r>
            <a:br>
              <a:rPr lang="en-US" sz="4000" dirty="0"/>
            </a:br>
            <a:br>
              <a:rPr lang="en-US" sz="4000" dirty="0"/>
            </a:br>
            <a:endParaRPr lang="en-US" sz="4000" dirty="0"/>
          </a:p>
          <a:p>
            <a:pPr marL="0" indent="0">
              <a:buNone/>
            </a:pPr>
            <a:r>
              <a:rPr lang="en-US" sz="4000" i="1" dirty="0"/>
              <a:t>It won’t make any difference to your QSO partners.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4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AFSK or FSK?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990600"/>
            <a:ext cx="4343400" cy="502920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4000" dirty="0"/>
              <a:t>See the July/August 2018 </a:t>
            </a:r>
            <a:r>
              <a:rPr lang="en-US" sz="4000" i="1" dirty="0"/>
              <a:t>NCJ </a:t>
            </a:r>
            <a:r>
              <a:rPr lang="en-US" sz="4000" dirty="0"/>
              <a:t>for an unbiased overview of the FSK vs. AFSK choice, and the use of USB-Serial converters, by W0YK.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E214A3-EF40-434E-8529-6F63E74B4E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375" y="1037696"/>
            <a:ext cx="3998425" cy="521070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1E7E660-5433-46C7-A5E3-6E247D5772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8420">
            <a:off x="5755854" y="2333978"/>
            <a:ext cx="2696476" cy="361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103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 txBox="1">
            <a:spLocks/>
          </p:cNvSpPr>
          <p:nvPr/>
        </p:nvSpPr>
        <p:spPr>
          <a:xfrm>
            <a:off x="381000" y="1147545"/>
            <a:ext cx="3200400" cy="5329455"/>
          </a:xfrm>
          <a:prstGeom prst="rect">
            <a:avLst/>
          </a:prstGeom>
        </p:spPr>
        <p:txBody>
          <a:bodyPr vert="horz">
            <a:normAutofit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" indent="0">
              <a:lnSpc>
                <a:spcPct val="120000"/>
              </a:lnSpc>
              <a:buClr>
                <a:srgbClr val="4F81BD"/>
              </a:buClr>
              <a:buFont typeface="Wingdings 2"/>
              <a:buNone/>
            </a:pPr>
            <a:endParaRPr 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What You Need: Phone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Getting Started With RTTY Contesting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71A63E5A-C817-4842-B3FB-3B51FA55B9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127899"/>
            <a:ext cx="3056444" cy="1188617"/>
          </a:xfr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807727A-9469-40C1-AE77-3FB046C036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3962400"/>
            <a:ext cx="1416390" cy="146627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69C689B-0ABD-48CD-A73A-482944FA78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143000"/>
            <a:ext cx="7881257" cy="13792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ABE9EB2-7D09-4977-BBEE-624051FC117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06" y="4067619"/>
            <a:ext cx="2572294" cy="1438877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27995583-70CB-4B60-906F-F7CA4422FC09}"/>
              </a:ext>
            </a:extLst>
          </p:cNvPr>
          <p:cNvGrpSpPr/>
          <p:nvPr/>
        </p:nvGrpSpPr>
        <p:grpSpPr>
          <a:xfrm>
            <a:off x="4645152" y="2514600"/>
            <a:ext cx="80195" cy="775672"/>
            <a:chOff x="4645152" y="2966488"/>
            <a:chExt cx="80195" cy="77567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2D03930-65E7-4092-925C-CDCA70A176E3}"/>
                </a:ext>
              </a:extLst>
            </p:cNvPr>
            <p:cNvSpPr/>
            <p:nvPr/>
          </p:nvSpPr>
          <p:spPr>
            <a:xfrm>
              <a:off x="4665920" y="3001928"/>
              <a:ext cx="45720" cy="6858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5DBDDC0-7CF7-45E4-A40A-189655E1B796}"/>
                </a:ext>
              </a:extLst>
            </p:cNvPr>
            <p:cNvSpPr/>
            <p:nvPr/>
          </p:nvSpPr>
          <p:spPr>
            <a:xfrm>
              <a:off x="4649147" y="2966488"/>
              <a:ext cx="76200" cy="762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6139AAD-7774-4B26-96AC-28EDF9BDD59A}"/>
                </a:ext>
              </a:extLst>
            </p:cNvPr>
            <p:cNvSpPr/>
            <p:nvPr/>
          </p:nvSpPr>
          <p:spPr>
            <a:xfrm>
              <a:off x="4645152" y="3665960"/>
              <a:ext cx="76200" cy="762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704829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Radio to PC Interface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175610"/>
            <a:ext cx="6934200" cy="4996590"/>
          </a:xfrm>
          <a:prstGeom prst="rect">
            <a:avLst/>
          </a:prstGeom>
          <a:effectLst/>
        </p:spPr>
      </p:pic>
      <p:sp>
        <p:nvSpPr>
          <p:cNvPr id="7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4800600" y="6327648"/>
            <a:ext cx="3886200" cy="365760"/>
          </a:xfrm>
        </p:spPr>
        <p:txBody>
          <a:bodyPr/>
          <a:lstStyle/>
          <a:p>
            <a:pPr algn="r"/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104323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Radio to PC Interface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143000" y="1179576"/>
            <a:ext cx="6934200" cy="4992624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4800600" y="6327648"/>
            <a:ext cx="3886200" cy="365760"/>
          </a:xfrm>
        </p:spPr>
        <p:txBody>
          <a:bodyPr/>
          <a:lstStyle/>
          <a:p>
            <a:pPr algn="r"/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414555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Radio to PC Interface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43000" y="1179576"/>
            <a:ext cx="6934200" cy="4992624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Content Placeholder 25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60" name="Group 59"/>
          <p:cNvGrpSpPr/>
          <p:nvPr/>
        </p:nvGrpSpPr>
        <p:grpSpPr>
          <a:xfrm>
            <a:off x="1250950" y="1752601"/>
            <a:ext cx="2428875" cy="4102100"/>
            <a:chOff x="1250950" y="1752601"/>
            <a:chExt cx="2428875" cy="4102100"/>
          </a:xfrm>
        </p:grpSpPr>
        <p:sp>
          <p:nvSpPr>
            <p:cNvPr id="61" name="Rectangle 94"/>
            <p:cNvSpPr>
              <a:spLocks noChangeArrowheads="1"/>
            </p:cNvSpPr>
            <p:nvPr/>
          </p:nvSpPr>
          <p:spPr bwMode="auto">
            <a:xfrm>
              <a:off x="1622425" y="2457451"/>
              <a:ext cx="1676400" cy="91440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4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Radio</a:t>
              </a:r>
            </a:p>
          </p:txBody>
        </p:sp>
        <p:sp>
          <p:nvSpPr>
            <p:cNvPr id="62" name="Rectangle 95"/>
            <p:cNvSpPr>
              <a:spLocks noChangeArrowheads="1"/>
            </p:cNvSpPr>
            <p:nvPr/>
          </p:nvSpPr>
          <p:spPr bwMode="auto">
            <a:xfrm>
              <a:off x="1622425" y="4897439"/>
              <a:ext cx="1676400" cy="91440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4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Computer</a:t>
              </a:r>
            </a:p>
          </p:txBody>
        </p:sp>
        <p:sp>
          <p:nvSpPr>
            <p:cNvPr id="63" name="Rectangle 96"/>
            <p:cNvSpPr>
              <a:spLocks noChangeArrowheads="1"/>
            </p:cNvSpPr>
            <p:nvPr/>
          </p:nvSpPr>
          <p:spPr bwMode="auto">
            <a:xfrm>
              <a:off x="1889125" y="1752601"/>
              <a:ext cx="11430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32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AFSK</a:t>
              </a:r>
            </a:p>
          </p:txBody>
        </p:sp>
        <p:sp>
          <p:nvSpPr>
            <p:cNvPr id="64" name="Rectangle 97"/>
            <p:cNvSpPr>
              <a:spLocks noChangeArrowheads="1"/>
            </p:cNvSpPr>
            <p:nvPr/>
          </p:nvSpPr>
          <p:spPr bwMode="auto">
            <a:xfrm>
              <a:off x="1981200" y="4516439"/>
              <a:ext cx="990600" cy="60960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Soundcard</a:t>
              </a:r>
            </a:p>
          </p:txBody>
        </p:sp>
        <p:sp>
          <p:nvSpPr>
            <p:cNvPr id="65" name="Rectangle 98"/>
            <p:cNvSpPr>
              <a:spLocks noChangeArrowheads="1"/>
            </p:cNvSpPr>
            <p:nvPr/>
          </p:nvSpPr>
          <p:spPr bwMode="auto">
            <a:xfrm>
              <a:off x="1250950" y="3294064"/>
              <a:ext cx="838200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audio out</a:t>
              </a:r>
            </a:p>
          </p:txBody>
        </p:sp>
        <p:sp>
          <p:nvSpPr>
            <p:cNvPr id="66" name="Rectangle 99"/>
            <p:cNvSpPr>
              <a:spLocks noChangeArrowheads="1"/>
            </p:cNvSpPr>
            <p:nvPr/>
          </p:nvSpPr>
          <p:spPr bwMode="auto">
            <a:xfrm>
              <a:off x="1393825" y="4211639"/>
              <a:ext cx="838200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Line In</a:t>
              </a:r>
            </a:p>
          </p:txBody>
        </p:sp>
        <p:sp>
          <p:nvSpPr>
            <p:cNvPr id="67" name="Line 100"/>
            <p:cNvSpPr>
              <a:spLocks noChangeShapeType="1"/>
            </p:cNvSpPr>
            <p:nvPr/>
          </p:nvSpPr>
          <p:spPr bwMode="auto">
            <a:xfrm>
              <a:off x="2819400" y="3371851"/>
              <a:ext cx="4763" cy="1144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Rectangle 101"/>
            <p:cNvSpPr>
              <a:spLocks noChangeArrowheads="1"/>
            </p:cNvSpPr>
            <p:nvPr/>
          </p:nvSpPr>
          <p:spPr bwMode="auto">
            <a:xfrm>
              <a:off x="2819400" y="3282951"/>
              <a:ext cx="838200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audio in</a:t>
              </a:r>
            </a:p>
          </p:txBody>
        </p:sp>
        <p:sp>
          <p:nvSpPr>
            <p:cNvPr id="69" name="Line 102"/>
            <p:cNvSpPr>
              <a:spLocks noChangeShapeType="1"/>
            </p:cNvSpPr>
            <p:nvPr/>
          </p:nvSpPr>
          <p:spPr bwMode="auto">
            <a:xfrm>
              <a:off x="2132013" y="3373439"/>
              <a:ext cx="4763" cy="1143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Rectangle 103"/>
            <p:cNvSpPr>
              <a:spLocks noChangeArrowheads="1"/>
            </p:cNvSpPr>
            <p:nvPr/>
          </p:nvSpPr>
          <p:spPr bwMode="auto">
            <a:xfrm>
              <a:off x="2841625" y="4211639"/>
              <a:ext cx="838200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Line Out</a:t>
              </a:r>
            </a:p>
          </p:txBody>
        </p:sp>
        <p:sp>
          <p:nvSpPr>
            <p:cNvPr id="71" name="Rectangle 104"/>
            <p:cNvSpPr>
              <a:spLocks noChangeArrowheads="1"/>
            </p:cNvSpPr>
            <p:nvPr/>
          </p:nvSpPr>
          <p:spPr bwMode="auto">
            <a:xfrm>
              <a:off x="1927225" y="3143251"/>
              <a:ext cx="381000" cy="228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ヒラギノ角ゴ Pro W3" pitchFamily="-48" charset="-128"/>
                </a:rPr>
                <a:t>RX</a:t>
              </a:r>
            </a:p>
          </p:txBody>
        </p:sp>
        <p:sp>
          <p:nvSpPr>
            <p:cNvPr id="72" name="Rectangle 105"/>
            <p:cNvSpPr>
              <a:spLocks noChangeArrowheads="1"/>
            </p:cNvSpPr>
            <p:nvPr/>
          </p:nvSpPr>
          <p:spPr bwMode="auto">
            <a:xfrm>
              <a:off x="2624138" y="3143251"/>
              <a:ext cx="381000" cy="228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ヒラギノ角ゴ Pro W3" pitchFamily="-48" charset="-128"/>
                </a:rPr>
                <a:t>TX</a:t>
              </a:r>
            </a:p>
          </p:txBody>
        </p:sp>
        <p:sp>
          <p:nvSpPr>
            <p:cNvPr id="73" name="Rectangle 106"/>
            <p:cNvSpPr>
              <a:spLocks noChangeArrowheads="1"/>
            </p:cNvSpPr>
            <p:nvPr/>
          </p:nvSpPr>
          <p:spPr bwMode="auto">
            <a:xfrm>
              <a:off x="1616075" y="5549901"/>
              <a:ext cx="16764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ヒラギノ角ゴ Pro W3" pitchFamily="-48" charset="-128"/>
                </a:rPr>
                <a:t>RTTY decoder/encoder</a:t>
              </a: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246688" y="1752600"/>
            <a:ext cx="3017837" cy="4102100"/>
            <a:chOff x="5246688" y="1752600"/>
            <a:chExt cx="3017837" cy="4102100"/>
          </a:xfrm>
        </p:grpSpPr>
        <p:sp>
          <p:nvSpPr>
            <p:cNvPr id="75" name="Rectangle 109"/>
            <p:cNvSpPr>
              <a:spLocks noChangeArrowheads="1"/>
            </p:cNvSpPr>
            <p:nvPr/>
          </p:nvSpPr>
          <p:spPr bwMode="auto">
            <a:xfrm>
              <a:off x="5829300" y="2457450"/>
              <a:ext cx="1676400" cy="91440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4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Radio</a:t>
              </a:r>
            </a:p>
          </p:txBody>
        </p:sp>
        <p:sp>
          <p:nvSpPr>
            <p:cNvPr id="76" name="Rectangle 110"/>
            <p:cNvSpPr>
              <a:spLocks noChangeArrowheads="1"/>
            </p:cNvSpPr>
            <p:nvPr/>
          </p:nvSpPr>
          <p:spPr bwMode="auto">
            <a:xfrm>
              <a:off x="5829300" y="4897438"/>
              <a:ext cx="1676400" cy="91440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4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Computer</a:t>
              </a:r>
            </a:p>
          </p:txBody>
        </p:sp>
        <p:sp>
          <p:nvSpPr>
            <p:cNvPr id="77" name="Rectangle 111"/>
            <p:cNvSpPr>
              <a:spLocks noChangeArrowheads="1"/>
            </p:cNvSpPr>
            <p:nvPr/>
          </p:nvSpPr>
          <p:spPr bwMode="auto">
            <a:xfrm>
              <a:off x="6096000" y="1752600"/>
              <a:ext cx="11430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32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FSK</a:t>
              </a:r>
            </a:p>
          </p:txBody>
        </p:sp>
        <p:sp>
          <p:nvSpPr>
            <p:cNvPr id="78" name="Rectangle 112"/>
            <p:cNvSpPr>
              <a:spLocks noChangeArrowheads="1"/>
            </p:cNvSpPr>
            <p:nvPr/>
          </p:nvSpPr>
          <p:spPr bwMode="auto">
            <a:xfrm>
              <a:off x="5638800" y="4514850"/>
              <a:ext cx="990600" cy="60960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Soundcard</a:t>
              </a:r>
            </a:p>
          </p:txBody>
        </p:sp>
        <p:sp>
          <p:nvSpPr>
            <p:cNvPr id="79" name="Rectangle 113"/>
            <p:cNvSpPr>
              <a:spLocks noChangeArrowheads="1"/>
            </p:cNvSpPr>
            <p:nvPr/>
          </p:nvSpPr>
          <p:spPr bwMode="auto">
            <a:xfrm>
              <a:off x="5246688" y="3282950"/>
              <a:ext cx="838200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audio out</a:t>
              </a:r>
            </a:p>
          </p:txBody>
        </p:sp>
        <p:sp>
          <p:nvSpPr>
            <p:cNvPr id="80" name="Rectangle 114"/>
            <p:cNvSpPr>
              <a:spLocks noChangeArrowheads="1"/>
            </p:cNvSpPr>
            <p:nvPr/>
          </p:nvSpPr>
          <p:spPr bwMode="auto">
            <a:xfrm>
              <a:off x="6597650" y="3829050"/>
              <a:ext cx="1271588" cy="592137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FSK &amp; PTT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keying cable</a:t>
              </a:r>
            </a:p>
          </p:txBody>
        </p:sp>
        <p:sp>
          <p:nvSpPr>
            <p:cNvPr id="81" name="Rectangle 115"/>
            <p:cNvSpPr>
              <a:spLocks noChangeArrowheads="1"/>
            </p:cNvSpPr>
            <p:nvPr/>
          </p:nvSpPr>
          <p:spPr bwMode="auto">
            <a:xfrm>
              <a:off x="5387975" y="4210050"/>
              <a:ext cx="838200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Line In</a:t>
              </a:r>
            </a:p>
          </p:txBody>
        </p:sp>
        <p:sp>
          <p:nvSpPr>
            <p:cNvPr id="82" name="Line 116"/>
            <p:cNvSpPr>
              <a:spLocks noChangeShapeType="1"/>
            </p:cNvSpPr>
            <p:nvPr/>
          </p:nvSpPr>
          <p:spPr bwMode="auto">
            <a:xfrm>
              <a:off x="7237413" y="4427538"/>
              <a:ext cx="1588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Line 117"/>
            <p:cNvSpPr>
              <a:spLocks noChangeShapeType="1"/>
            </p:cNvSpPr>
            <p:nvPr/>
          </p:nvSpPr>
          <p:spPr bwMode="auto">
            <a:xfrm>
              <a:off x="7372350" y="3371850"/>
              <a:ext cx="1588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Rectangle 118"/>
            <p:cNvSpPr>
              <a:spLocks noChangeArrowheads="1"/>
            </p:cNvSpPr>
            <p:nvPr/>
          </p:nvSpPr>
          <p:spPr bwMode="auto">
            <a:xfrm>
              <a:off x="7272338" y="4603750"/>
              <a:ext cx="838200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Serial port</a:t>
              </a:r>
            </a:p>
          </p:txBody>
        </p:sp>
        <p:sp>
          <p:nvSpPr>
            <p:cNvPr id="85" name="Rectangle 119"/>
            <p:cNvSpPr>
              <a:spLocks noChangeArrowheads="1"/>
            </p:cNvSpPr>
            <p:nvPr/>
          </p:nvSpPr>
          <p:spPr bwMode="auto">
            <a:xfrm>
              <a:off x="7426325" y="3282950"/>
              <a:ext cx="838200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FSK input</a:t>
              </a:r>
            </a:p>
          </p:txBody>
        </p:sp>
        <p:sp>
          <p:nvSpPr>
            <p:cNvPr id="86" name="Line 120"/>
            <p:cNvSpPr>
              <a:spLocks noChangeShapeType="1"/>
            </p:cNvSpPr>
            <p:nvPr/>
          </p:nvSpPr>
          <p:spPr bwMode="auto">
            <a:xfrm>
              <a:off x="6132513" y="3371850"/>
              <a:ext cx="4763" cy="1143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Rectangle 121"/>
            <p:cNvSpPr>
              <a:spLocks noChangeArrowheads="1"/>
            </p:cNvSpPr>
            <p:nvPr/>
          </p:nvSpPr>
          <p:spPr bwMode="auto">
            <a:xfrm>
              <a:off x="5943600" y="3143250"/>
              <a:ext cx="381000" cy="228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ヒラギノ角ゴ Pro W3" pitchFamily="-48" charset="-128"/>
                </a:rPr>
                <a:t>RX</a:t>
              </a:r>
            </a:p>
          </p:txBody>
        </p:sp>
        <p:sp>
          <p:nvSpPr>
            <p:cNvPr id="88" name="Rectangle 122"/>
            <p:cNvSpPr>
              <a:spLocks noChangeArrowheads="1"/>
            </p:cNvSpPr>
            <p:nvPr/>
          </p:nvSpPr>
          <p:spPr bwMode="auto">
            <a:xfrm>
              <a:off x="7042150" y="3143250"/>
              <a:ext cx="381000" cy="228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ヒラギノ角ゴ Pro W3" pitchFamily="-48" charset="-128"/>
                </a:rPr>
                <a:t>TX</a:t>
              </a:r>
            </a:p>
          </p:txBody>
        </p:sp>
        <p:sp>
          <p:nvSpPr>
            <p:cNvPr id="89" name="Rectangle 123"/>
            <p:cNvSpPr>
              <a:spLocks noChangeArrowheads="1"/>
            </p:cNvSpPr>
            <p:nvPr/>
          </p:nvSpPr>
          <p:spPr bwMode="auto">
            <a:xfrm>
              <a:off x="5824538" y="5549900"/>
              <a:ext cx="16764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ヒラギノ角ゴ Pro W3" pitchFamily="-48" charset="-128"/>
                </a:rPr>
                <a:t>RTTY decoder/encoder</a:t>
              </a:r>
            </a:p>
          </p:txBody>
        </p:sp>
        <p:sp>
          <p:nvSpPr>
            <p:cNvPr id="90" name="Line 124"/>
            <p:cNvSpPr>
              <a:spLocks noChangeShapeType="1"/>
            </p:cNvSpPr>
            <p:nvPr/>
          </p:nvSpPr>
          <p:spPr bwMode="auto">
            <a:xfrm>
              <a:off x="7086600" y="3371850"/>
              <a:ext cx="1588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125"/>
            <p:cNvSpPr>
              <a:spLocks noChangeArrowheads="1"/>
            </p:cNvSpPr>
            <p:nvPr/>
          </p:nvSpPr>
          <p:spPr bwMode="auto">
            <a:xfrm>
              <a:off x="6594475" y="3282950"/>
              <a:ext cx="533400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PTT</a:t>
              </a:r>
            </a:p>
          </p:txBody>
        </p:sp>
      </p:grpSp>
      <p:sp>
        <p:nvSpPr>
          <p:cNvPr id="92" name="Oval 91"/>
          <p:cNvSpPr/>
          <p:nvPr/>
        </p:nvSpPr>
        <p:spPr>
          <a:xfrm>
            <a:off x="2308225" y="3714750"/>
            <a:ext cx="1018624" cy="4000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/>
          <p:cNvSpPr txBox="1"/>
          <p:nvPr/>
        </p:nvSpPr>
        <p:spPr>
          <a:xfrm>
            <a:off x="3424722" y="3581400"/>
            <a:ext cx="11187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Audio</a:t>
            </a:r>
            <a:br>
              <a:rPr lang="en-US" b="1" dirty="0"/>
            </a:br>
            <a:r>
              <a:rPr lang="en-US" b="1" dirty="0"/>
              <a:t>Isolation?</a:t>
            </a:r>
          </a:p>
        </p:txBody>
      </p:sp>
      <p:sp>
        <p:nvSpPr>
          <p:cNvPr id="94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5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4800600" y="6327648"/>
            <a:ext cx="3886200" cy="365760"/>
          </a:xfrm>
        </p:spPr>
        <p:txBody>
          <a:bodyPr/>
          <a:lstStyle/>
          <a:p>
            <a:pPr algn="r"/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158088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Radio to PC Interface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48" y="1447800"/>
            <a:ext cx="6931152" cy="4175392"/>
          </a:xfrm>
          <a:prstGeom prst="rect">
            <a:avLst/>
          </a:prstGeom>
        </p:spPr>
      </p:pic>
      <p:sp>
        <p:nvSpPr>
          <p:cNvPr id="4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4800600" y="6327648"/>
            <a:ext cx="3886200" cy="365760"/>
          </a:xfrm>
        </p:spPr>
        <p:txBody>
          <a:bodyPr/>
          <a:lstStyle/>
          <a:p>
            <a:pPr algn="r"/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377133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Radio to PC Interface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143000" y="1444752"/>
            <a:ext cx="6934200" cy="4178808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4800600" y="6327648"/>
            <a:ext cx="3886200" cy="365760"/>
          </a:xfrm>
        </p:spPr>
        <p:txBody>
          <a:bodyPr/>
          <a:lstStyle/>
          <a:p>
            <a:pPr algn="r"/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215517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Radio to PC Interface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143000" y="1444752"/>
            <a:ext cx="6934200" cy="4178808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3703108" y="1752601"/>
            <a:ext cx="1724026" cy="4102100"/>
            <a:chOff x="1616075" y="1752601"/>
            <a:chExt cx="1724026" cy="4102100"/>
          </a:xfrm>
        </p:grpSpPr>
        <p:sp>
          <p:nvSpPr>
            <p:cNvPr id="5" name="Rectangle 94"/>
            <p:cNvSpPr>
              <a:spLocks noChangeArrowheads="1"/>
            </p:cNvSpPr>
            <p:nvPr/>
          </p:nvSpPr>
          <p:spPr bwMode="auto">
            <a:xfrm>
              <a:off x="1622425" y="2457451"/>
              <a:ext cx="1676400" cy="91440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Radio with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Sound</a:t>
              </a:r>
              <a:r>
                <a:rPr kumimoji="0" lang="en-US" altLang="en-US" sz="2000" b="1" i="0" u="none" strike="noStrike" cap="none" normalizeH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 Codec</a:t>
              </a:r>
              <a:endParaRPr kumimoji="0" lang="en-US" altLang="en-US" sz="2000" b="1" i="0" u="none" strike="noStrike" cap="none" normalizeH="0" baseline="0" dirty="0">
                <a:ln>
                  <a:noFill/>
                </a:ln>
                <a:effectLst/>
                <a:latin typeface="Arial" pitchFamily="34" charset="0"/>
                <a:ea typeface="ヒラギノ角ゴ Pro W3" pitchFamily="-48" charset="-128"/>
              </a:endParaRPr>
            </a:p>
          </p:txBody>
        </p:sp>
        <p:sp>
          <p:nvSpPr>
            <p:cNvPr id="6" name="Rectangle 95"/>
            <p:cNvSpPr>
              <a:spLocks noChangeArrowheads="1"/>
            </p:cNvSpPr>
            <p:nvPr/>
          </p:nvSpPr>
          <p:spPr bwMode="auto">
            <a:xfrm>
              <a:off x="1622425" y="4897439"/>
              <a:ext cx="1676400" cy="91440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4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Computer</a:t>
              </a:r>
            </a:p>
          </p:txBody>
        </p:sp>
        <p:sp>
          <p:nvSpPr>
            <p:cNvPr id="7" name="Rectangle 96"/>
            <p:cNvSpPr>
              <a:spLocks noChangeArrowheads="1"/>
            </p:cNvSpPr>
            <p:nvPr/>
          </p:nvSpPr>
          <p:spPr bwMode="auto">
            <a:xfrm>
              <a:off x="1889125" y="1752601"/>
              <a:ext cx="11430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32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AFSK &amp; FSK</a:t>
              </a:r>
            </a:p>
          </p:txBody>
        </p:sp>
        <p:sp>
          <p:nvSpPr>
            <p:cNvPr id="8" name="Rectangle 99"/>
            <p:cNvSpPr>
              <a:spLocks noChangeArrowheads="1"/>
            </p:cNvSpPr>
            <p:nvPr/>
          </p:nvSpPr>
          <p:spPr bwMode="auto">
            <a:xfrm>
              <a:off x="2501901" y="3934359"/>
              <a:ext cx="838200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ea typeface="ヒラギノ角ゴ Pro W3" pitchFamily="-48" charset="-128"/>
                </a:rPr>
                <a:t>USB or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1400" b="1" dirty="0">
                  <a:latin typeface="Arial" pitchFamily="34" charset="0"/>
                  <a:ea typeface="ヒラギノ角ゴ Pro W3" pitchFamily="-48" charset="-128"/>
                </a:rPr>
                <a:t>Ethernet</a:t>
              </a:r>
              <a:endParaRPr kumimoji="0" lang="en-US" altLang="en-US" sz="1400" b="1" i="0" u="none" strike="noStrike" cap="none" normalizeH="0" baseline="0" dirty="0">
                <a:ln>
                  <a:noFill/>
                </a:ln>
                <a:effectLst/>
                <a:latin typeface="Arial" pitchFamily="34" charset="0"/>
                <a:ea typeface="ヒラギノ角ゴ Pro W3" pitchFamily="-48" charset="-128"/>
              </a:endParaRPr>
            </a:p>
          </p:txBody>
        </p:sp>
        <p:sp>
          <p:nvSpPr>
            <p:cNvPr id="9" name="Line 100"/>
            <p:cNvSpPr>
              <a:spLocks noChangeShapeType="1"/>
            </p:cNvSpPr>
            <p:nvPr/>
          </p:nvSpPr>
          <p:spPr bwMode="auto">
            <a:xfrm flipH="1">
              <a:off x="2454276" y="3371853"/>
              <a:ext cx="6350" cy="15255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106"/>
            <p:cNvSpPr>
              <a:spLocks noChangeArrowheads="1"/>
            </p:cNvSpPr>
            <p:nvPr/>
          </p:nvSpPr>
          <p:spPr bwMode="auto">
            <a:xfrm>
              <a:off x="1616075" y="5549901"/>
              <a:ext cx="16764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ヒラギノ角ゴ Pro W3" pitchFamily="-48" charset="-128"/>
                </a:rPr>
                <a:t>RTTY decoder/encoder</a:t>
              </a:r>
            </a:p>
          </p:txBody>
        </p:sp>
      </p:grpSp>
      <p:sp>
        <p:nvSpPr>
          <p:cNvPr id="1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4800600" y="6327648"/>
            <a:ext cx="3886200" cy="365760"/>
          </a:xfrm>
        </p:spPr>
        <p:txBody>
          <a:bodyPr/>
          <a:lstStyle/>
          <a:p>
            <a:pPr algn="r"/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369379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Radio to PC Interface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0288671"/>
              </p:ext>
            </p:extLst>
          </p:nvPr>
        </p:nvGraphicFramePr>
        <p:xfrm>
          <a:off x="457200" y="1600200"/>
          <a:ext cx="8534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181600" y="6019800"/>
            <a:ext cx="2667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Source: rttycontesting.com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4454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Radio to PC Interface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Commercial interfaces: Typical RTTY Features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Support for AFSK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Audio isolation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Mic/computer audio switching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7104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Radio to PC Interface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Additional RTTY Features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Integrated sound card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Support for FSK</a:t>
            </a:r>
          </a:p>
          <a:p>
            <a:pPr marL="688975" lvl="2" indent="-342900">
              <a:buFont typeface="Calibri" panose="020F0502020204030204" pitchFamily="34" charset="0"/>
              <a:buChar char="‒"/>
            </a:pPr>
            <a:r>
              <a:rPr lang="en-US" sz="3200" dirty="0"/>
              <a:t>Direct FSK via legacy serial port</a:t>
            </a:r>
          </a:p>
          <a:p>
            <a:pPr marL="688975" lvl="2" indent="-342900">
              <a:buFont typeface="Calibri" panose="020F0502020204030204" pitchFamily="34" charset="0"/>
              <a:buChar char="‒"/>
            </a:pPr>
            <a:r>
              <a:rPr lang="en-US" sz="3200" dirty="0"/>
              <a:t>USB FSK, may require additional software driver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54156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Radio to PC Interface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8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Many interfaces include non-RTTY features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Rig control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CW interface, possibly a WinKey</a:t>
            </a:r>
          </a:p>
          <a:p>
            <a:pPr marL="0" indent="0">
              <a:buNone/>
            </a:pPr>
            <a:r>
              <a:rPr lang="en-US" dirty="0"/>
              <a:t>Subjective parameters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Construction features i.e. metal enclosure vs. plastic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Reviewer comments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Documentation, support</a:t>
            </a:r>
          </a:p>
          <a:p>
            <a:pPr marL="400050" lvl="1" indent="0">
              <a:buNone/>
            </a:pPr>
            <a:endParaRPr lang="en-US" sz="3200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813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 txBox="1">
            <a:spLocks/>
          </p:cNvSpPr>
          <p:nvPr/>
        </p:nvSpPr>
        <p:spPr>
          <a:xfrm>
            <a:off x="381000" y="1147545"/>
            <a:ext cx="3200400" cy="5329455"/>
          </a:xfrm>
          <a:prstGeom prst="rect">
            <a:avLst/>
          </a:prstGeom>
        </p:spPr>
        <p:txBody>
          <a:bodyPr vert="horz">
            <a:normAutofit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" indent="0">
              <a:lnSpc>
                <a:spcPct val="120000"/>
              </a:lnSpc>
              <a:buClr>
                <a:srgbClr val="4F81BD"/>
              </a:buClr>
              <a:buFont typeface="Wingdings 2"/>
              <a:buNone/>
            </a:pPr>
            <a:endParaRPr 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What You Need: CW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Getting Started With RTTY Contesting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71A63E5A-C817-4842-B3FB-3B51FA55B9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127391"/>
            <a:ext cx="3056444" cy="1189633"/>
          </a:xfr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69C689B-0ABD-48CD-A73A-482944FA78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143000"/>
            <a:ext cx="7881257" cy="13792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ABE9EB2-7D09-4977-BBEE-624051FC1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06" y="4067619"/>
            <a:ext cx="2572294" cy="1438877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27995583-70CB-4B60-906F-F7CA4422FC09}"/>
              </a:ext>
            </a:extLst>
          </p:cNvPr>
          <p:cNvGrpSpPr/>
          <p:nvPr/>
        </p:nvGrpSpPr>
        <p:grpSpPr>
          <a:xfrm>
            <a:off x="4645152" y="2514600"/>
            <a:ext cx="80195" cy="775672"/>
            <a:chOff x="4645152" y="2966488"/>
            <a:chExt cx="80195" cy="77567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2D03930-65E7-4092-925C-CDCA70A176E3}"/>
                </a:ext>
              </a:extLst>
            </p:cNvPr>
            <p:cNvSpPr/>
            <p:nvPr/>
          </p:nvSpPr>
          <p:spPr>
            <a:xfrm>
              <a:off x="4665920" y="3001928"/>
              <a:ext cx="45720" cy="6858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5DBDDC0-7CF7-45E4-A40A-189655E1B796}"/>
                </a:ext>
              </a:extLst>
            </p:cNvPr>
            <p:cNvSpPr/>
            <p:nvPr/>
          </p:nvSpPr>
          <p:spPr>
            <a:xfrm>
              <a:off x="4649147" y="2966488"/>
              <a:ext cx="76200" cy="762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6139AAD-7774-4B26-96AC-28EDF9BDD59A}"/>
                </a:ext>
              </a:extLst>
            </p:cNvPr>
            <p:cNvSpPr/>
            <p:nvPr/>
          </p:nvSpPr>
          <p:spPr>
            <a:xfrm>
              <a:off x="4645152" y="3665960"/>
              <a:ext cx="76200" cy="762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67173DD1-ABD2-48AF-B019-9BC6C1EB81D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10400" y="4572000"/>
            <a:ext cx="1638300" cy="608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05282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Radio to PC Interface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6693581"/>
              </p:ext>
            </p:extLst>
          </p:nvPr>
        </p:nvGraphicFramePr>
        <p:xfrm>
          <a:off x="633196" y="1295400"/>
          <a:ext cx="7877607" cy="4618983"/>
        </p:xfrm>
        <a:graphic>
          <a:graphicData uri="http://schemas.openxmlformats.org/drawingml/2006/table">
            <a:tbl>
              <a:tblPr/>
              <a:tblGrid>
                <a:gridCol w="2343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0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44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19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33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33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5977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Single Radio AFSK-Capable Interfaces with Audio Isolation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5625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FSK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PC Connect for FSK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Sound Card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List Price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eHam Reviews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36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Microham Microkeyer II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VCP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USB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Integrated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$429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3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Microham Digikeyer II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VCP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USB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Integrated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$329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812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WMR RIGblaster Pro</a:t>
                      </a:r>
                    </a:p>
                  </a:txBody>
                  <a:tcPr marL="10743" marR="10743" marT="107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VCP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USB to Serial Cable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PC</a:t>
                      </a:r>
                    </a:p>
                  </a:txBody>
                  <a:tcPr marL="10743" marR="10743" marT="107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$299</a:t>
                      </a:r>
                    </a:p>
                  </a:txBody>
                  <a:tcPr marL="10743" marR="10743" marT="107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10743" marR="10743" marT="107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Legacy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RS232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3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WMR RIGblaster Adv.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VCP</a:t>
                      </a:r>
                      <a:r>
                        <a:rPr lang="en-US" sz="1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USB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Integrated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$200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3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WMR RIGblaster Blue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Integrated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$200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3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Microham USB III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VCP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USB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Integrated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$199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3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Microham USB II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VCP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USB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PC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$159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3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WMR RIGblaster P&amp;P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PC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$120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3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SignaLink USB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Integrated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$120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241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3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SignaLink SL-1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PC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$90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3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WMR RIGblaster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Nomic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PC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$60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39">
                <a:tc gridSpan="6"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 Output shared with CW</a:t>
                      </a:r>
                    </a:p>
                  </a:txBody>
                  <a:tcPr marL="10743" marR="10743" marT="107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207" marR="10207" marT="1020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207" marR="10207" marT="1020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207" marR="10207" marT="1020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207" marR="10207" marT="1020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207" marR="10207" marT="1020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581400" y="5943600"/>
            <a:ext cx="18966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Based on August 2015 survey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19845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Radio to PC Interface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644F73E-678B-46A2-A37E-765B036B84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2971800" cy="16764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Cables available at an additional cost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311A5F1-AE47-44E2-990A-55BACF497F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1676400"/>
            <a:ext cx="46482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36279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Radio to PC Interface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2895600" cy="685800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/>
              <a:t>Should you build your own FSK keying interface?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1447800"/>
            <a:ext cx="5334000" cy="4000500"/>
          </a:xfrm>
        </p:spPr>
      </p:pic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4800600" y="6327648"/>
            <a:ext cx="3886200" cy="365760"/>
          </a:xfrm>
        </p:spPr>
        <p:txBody>
          <a:bodyPr/>
          <a:lstStyle/>
          <a:p>
            <a:pPr algn="r"/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30126220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Radio to PC Interface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458200" cy="685800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/>
              <a:t>Does your PC have a serial port?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2286000"/>
            <a:ext cx="5715000" cy="3650281"/>
          </a:xfrm>
          <a:ln w="190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4800600" y="6327648"/>
            <a:ext cx="3886200" cy="365760"/>
          </a:xfrm>
        </p:spPr>
        <p:txBody>
          <a:bodyPr/>
          <a:lstStyle/>
          <a:p>
            <a:pPr algn="r"/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245334018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Radio to PC Interface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458200" cy="685800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/>
              <a:t>Look for the FTDI chipset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859" y="2286000"/>
            <a:ext cx="3650281" cy="3650281"/>
          </a:xfrm>
          <a:ln w="190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4800600" y="6327648"/>
            <a:ext cx="3886200" cy="365760"/>
          </a:xfrm>
        </p:spPr>
        <p:txBody>
          <a:bodyPr/>
          <a:lstStyle/>
          <a:p>
            <a:pPr algn="r"/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146185003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Radio to PC Interface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458200" cy="685800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/>
              <a:t>Must convert RS232 signals to TTL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396" y="2286000"/>
            <a:ext cx="5133207" cy="3650281"/>
          </a:xfrm>
          <a:ln w="190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4800600" y="6327648"/>
            <a:ext cx="3886200" cy="365760"/>
          </a:xfrm>
        </p:spPr>
        <p:txBody>
          <a:bodyPr/>
          <a:lstStyle/>
          <a:p>
            <a:pPr algn="r"/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387209717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Radio to PC Interface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458200" cy="685800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/>
              <a:t>Must convert RS232 signals to TTL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396" y="2483856"/>
            <a:ext cx="5133207" cy="3254568"/>
          </a:xfrm>
          <a:ln w="190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4800600" y="6327648"/>
            <a:ext cx="3886200" cy="365760"/>
          </a:xfrm>
        </p:spPr>
        <p:txBody>
          <a:bodyPr/>
          <a:lstStyle/>
          <a:p>
            <a:pPr algn="r"/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415351833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Radio to PC Interface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dirty="0"/>
              <a:t>Radio connections </a:t>
            </a:r>
            <a:br>
              <a:rPr lang="en-US" sz="3600" dirty="0"/>
            </a:br>
            <a:r>
              <a:rPr lang="en-US" sz="3600" dirty="0"/>
              <a:t>for FSK are </a:t>
            </a:r>
            <a:br>
              <a:rPr lang="en-US" sz="3600" dirty="0"/>
            </a:br>
            <a:r>
              <a:rPr lang="en-US" sz="3600" dirty="0"/>
              <a:t>radio specific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712" y="2514600"/>
            <a:ext cx="4361688" cy="2954801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066800" y="3429000"/>
            <a:ext cx="2521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Icom 756ProIII</a:t>
            </a:r>
          </a:p>
        </p:txBody>
      </p:sp>
      <p:sp>
        <p:nvSpPr>
          <p:cNvPr id="8" name="Oval 7"/>
          <p:cNvSpPr/>
          <p:nvPr/>
        </p:nvSpPr>
        <p:spPr>
          <a:xfrm>
            <a:off x="5333642" y="2940425"/>
            <a:ext cx="304800" cy="3048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338122" y="3352800"/>
            <a:ext cx="304800" cy="3048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338122" y="3845860"/>
            <a:ext cx="304800" cy="3048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0" y="4919132"/>
            <a:ext cx="304800" cy="304800"/>
          </a:xfrm>
          <a:prstGeom prst="ellips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800600" y="6324600"/>
            <a:ext cx="3886200" cy="365125"/>
          </a:xfrm>
        </p:spPr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01264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Radio to PC Interface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b="1" dirty="0"/>
              <a:t>Warning: </a:t>
            </a:r>
            <a:r>
              <a:rPr lang="en-US" sz="3600" dirty="0"/>
              <a:t>The Com port used for FSK control and the Com port used for rig control </a:t>
            </a:r>
            <a:r>
              <a:rPr lang="en-US" sz="3600" b="1" i="1" u="sng" dirty="0"/>
              <a:t>MUST</a:t>
            </a:r>
            <a:r>
              <a:rPr lang="en-US" sz="3600" dirty="0"/>
              <a:t> be different ports!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800600" y="6324600"/>
            <a:ext cx="3886200" cy="365125"/>
          </a:xfrm>
        </p:spPr>
        <p:txBody>
          <a:bodyPr/>
          <a:lstStyle/>
          <a:p>
            <a:r>
              <a:rPr lang="en-US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200454315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RTTY Software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dirty="0"/>
              <a:t>RTTY Software should:</a:t>
            </a:r>
          </a:p>
          <a:p>
            <a:pPr marL="347663" lvl="1" indent="-347663">
              <a:buFont typeface="Arial" panose="020B0604020202020204" pitchFamily="34" charset="0"/>
              <a:buChar char="•"/>
            </a:pPr>
            <a:r>
              <a:rPr lang="en-US" sz="3200" dirty="0"/>
              <a:t>Encode your transmissions</a:t>
            </a:r>
          </a:p>
          <a:p>
            <a:pPr marL="347663" lvl="1" indent="-347663">
              <a:buFont typeface="Arial" panose="020B0604020202020204" pitchFamily="34" charset="0"/>
              <a:buChar char="•"/>
            </a:pPr>
            <a:r>
              <a:rPr lang="en-US" sz="3200" dirty="0"/>
              <a:t>Decode your receive</a:t>
            </a:r>
          </a:p>
          <a:p>
            <a:pPr marL="347663" lvl="1" indent="-347663">
              <a:buFont typeface="Arial" panose="020B0604020202020204" pitchFamily="34" charset="0"/>
              <a:buChar char="•"/>
            </a:pPr>
            <a:r>
              <a:rPr lang="en-US" sz="3200" dirty="0"/>
              <a:t>Log your QSO’s</a:t>
            </a:r>
          </a:p>
          <a:p>
            <a:pPr marL="347663" lvl="1" indent="-347663">
              <a:buFont typeface="Arial" panose="020B0604020202020204" pitchFamily="34" charset="0"/>
              <a:buChar char="•"/>
            </a:pPr>
            <a:r>
              <a:rPr lang="en-US" sz="3200" dirty="0"/>
              <a:t>Provide contest-enhancing functionality: packet, rates, multipliers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023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3">
            <a:extLst>
              <a:ext uri="{FF2B5EF4-FFF2-40B4-BE49-F238E27FC236}">
                <a16:creationId xmlns:a16="http://schemas.microsoft.com/office/drawing/2014/main" id="{D9E9CB9B-4628-4BA4-8AE0-B43A90B5D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6" y="2362200"/>
            <a:ext cx="4192395" cy="314429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81B0D9C-D682-4736-B345-5573EC5D3B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265" y="3048000"/>
            <a:ext cx="2595135" cy="2412630"/>
          </a:xfrm>
          <a:prstGeom prst="rect">
            <a:avLst/>
          </a:prstGeom>
        </p:spPr>
      </p:pic>
      <p:sp>
        <p:nvSpPr>
          <p:cNvPr id="6" name="Content Placeholder 4"/>
          <p:cNvSpPr txBox="1">
            <a:spLocks/>
          </p:cNvSpPr>
          <p:nvPr/>
        </p:nvSpPr>
        <p:spPr>
          <a:xfrm>
            <a:off x="381000" y="1147545"/>
            <a:ext cx="3200400" cy="5329455"/>
          </a:xfrm>
          <a:prstGeom prst="rect">
            <a:avLst/>
          </a:prstGeom>
        </p:spPr>
        <p:txBody>
          <a:bodyPr vert="horz">
            <a:normAutofit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" indent="0">
              <a:lnSpc>
                <a:spcPct val="120000"/>
              </a:lnSpc>
              <a:buClr>
                <a:srgbClr val="4F81BD"/>
              </a:buClr>
              <a:buFont typeface="Wingdings 2"/>
              <a:buNone/>
            </a:pPr>
            <a:endParaRPr 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What You Need: RTTY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Getting Started With RTTY Contesting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71A63E5A-C817-4842-B3FB-3B51FA55B9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127391"/>
            <a:ext cx="3056444" cy="1189633"/>
          </a:xfr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69C689B-0ABD-48CD-A73A-482944FA78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143000"/>
            <a:ext cx="7881257" cy="137921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ABE9EB2-7D09-4977-BBEE-624051FC117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06" y="4067619"/>
            <a:ext cx="2572294" cy="1438877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27995583-70CB-4B60-906F-F7CA4422FC09}"/>
              </a:ext>
            </a:extLst>
          </p:cNvPr>
          <p:cNvGrpSpPr/>
          <p:nvPr/>
        </p:nvGrpSpPr>
        <p:grpSpPr>
          <a:xfrm>
            <a:off x="4645152" y="2514600"/>
            <a:ext cx="80195" cy="775672"/>
            <a:chOff x="4645152" y="2966488"/>
            <a:chExt cx="80195" cy="77567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2D03930-65E7-4092-925C-CDCA70A176E3}"/>
                </a:ext>
              </a:extLst>
            </p:cNvPr>
            <p:cNvSpPr/>
            <p:nvPr/>
          </p:nvSpPr>
          <p:spPr>
            <a:xfrm>
              <a:off x="4665920" y="3001928"/>
              <a:ext cx="45720" cy="6858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5DBDDC0-7CF7-45E4-A40A-189655E1B796}"/>
                </a:ext>
              </a:extLst>
            </p:cNvPr>
            <p:cNvSpPr/>
            <p:nvPr/>
          </p:nvSpPr>
          <p:spPr>
            <a:xfrm>
              <a:off x="4649147" y="2966488"/>
              <a:ext cx="76200" cy="762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6139AAD-7774-4B26-96AC-28EDF9BDD59A}"/>
                </a:ext>
              </a:extLst>
            </p:cNvPr>
            <p:cNvSpPr/>
            <p:nvPr/>
          </p:nvSpPr>
          <p:spPr>
            <a:xfrm>
              <a:off x="4645152" y="3665960"/>
              <a:ext cx="76200" cy="762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DABC6A12-4FF0-4849-A913-F7559142A5B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40" y="5595220"/>
            <a:ext cx="2301357" cy="65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81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RTTY Software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dirty="0"/>
              <a:t>RTTY Software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N1MM and </a:t>
            </a:r>
            <a:r>
              <a:rPr lang="en-US" sz="3200" dirty="0" err="1"/>
              <a:t>WriteLog</a:t>
            </a:r>
            <a:r>
              <a:rPr lang="en-US" sz="3200" dirty="0"/>
              <a:t> account for nearly 70% of all users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N1MM share is growing while all other shares are shrinking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98487322"/>
              </p:ext>
            </p:extLst>
          </p:nvPr>
        </p:nvGraphicFramePr>
        <p:xfrm>
          <a:off x="4648200" y="1371600"/>
          <a:ext cx="42672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58833" y="5867400"/>
            <a:ext cx="2667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Source: rttycontesting.com</a:t>
            </a:r>
          </a:p>
        </p:txBody>
      </p:sp>
      <p:sp>
        <p:nvSpPr>
          <p:cNvPr id="8" name="Oval 7"/>
          <p:cNvSpPr/>
          <p:nvPr/>
        </p:nvSpPr>
        <p:spPr>
          <a:xfrm>
            <a:off x="7114128" y="2438400"/>
            <a:ext cx="1572671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800600" y="6324600"/>
            <a:ext cx="3886200" cy="365125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883100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RTTY Software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dirty="0"/>
              <a:t>MMTTY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Has a contest interface but probably not your first choice for contest software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Has an excellent decoder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Extensively used as a decoder/encoder with N1MM and </a:t>
            </a:r>
            <a:r>
              <a:rPr lang="en-US" sz="3200" dirty="0" err="1"/>
              <a:t>WriteLog</a:t>
            </a:r>
            <a:endParaRPr lang="en-US" sz="32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Get MMTTY working on a stand alone basis as your first step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89554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RTTY Software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MMTTY</a:t>
            </a:r>
            <a:br>
              <a:rPr lang="en-US" sz="3600" dirty="0"/>
            </a:br>
            <a:r>
              <a:rPr lang="en-US" sz="3600" dirty="0"/>
              <a:t>Set up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462216"/>
            <a:ext cx="5988311" cy="4491233"/>
          </a:xfrm>
        </p:spPr>
      </p:pic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800600" y="6324600"/>
            <a:ext cx="3886200" cy="365125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356992674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RTTY Software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MMTTY</a:t>
            </a:r>
            <a:br>
              <a:rPr lang="en-US" sz="3600" dirty="0"/>
            </a:br>
            <a:r>
              <a:rPr lang="en-US" sz="3600" dirty="0"/>
              <a:t>Set up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462216"/>
            <a:ext cx="5988310" cy="4491233"/>
          </a:xfrm>
        </p:spPr>
      </p:pic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800600" y="6324600"/>
            <a:ext cx="3886200" cy="365125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14410197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RTTY Software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dirty="0"/>
              <a:t>MMTTY</a:t>
            </a:r>
            <a:br>
              <a:rPr lang="en-US" sz="3600" dirty="0"/>
            </a:br>
            <a:r>
              <a:rPr lang="en-US" sz="3600" dirty="0"/>
              <a:t>Set up for</a:t>
            </a:r>
          </a:p>
          <a:p>
            <a:pPr marL="0" indent="0">
              <a:buNone/>
            </a:pPr>
            <a:r>
              <a:rPr lang="en-US" sz="3600" dirty="0"/>
              <a:t>AFSK with </a:t>
            </a:r>
            <a:br>
              <a:rPr lang="en-US" sz="3600" dirty="0"/>
            </a:br>
            <a:r>
              <a:rPr lang="en-US" sz="3600" dirty="0"/>
              <a:t>VOX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448" y="1462216"/>
            <a:ext cx="5361013" cy="4491233"/>
          </a:xfrm>
        </p:spPr>
      </p:pic>
      <p:sp>
        <p:nvSpPr>
          <p:cNvPr id="6" name="Oval 5"/>
          <p:cNvSpPr/>
          <p:nvPr/>
        </p:nvSpPr>
        <p:spPr>
          <a:xfrm>
            <a:off x="6629400" y="1872342"/>
            <a:ext cx="1524000" cy="8382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034643" y="1643742"/>
            <a:ext cx="533400" cy="2933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800600" y="6324600"/>
            <a:ext cx="3886200" cy="365125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1300268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RTTY Software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dirty="0"/>
              <a:t>MMTTY</a:t>
            </a:r>
            <a:br>
              <a:rPr lang="en-US" sz="3600" dirty="0"/>
            </a:br>
            <a:r>
              <a:rPr lang="en-US" sz="3600" dirty="0"/>
              <a:t>Set up for</a:t>
            </a:r>
          </a:p>
          <a:p>
            <a:pPr marL="0" indent="0">
              <a:buNone/>
            </a:pPr>
            <a:r>
              <a:rPr lang="en-US" sz="3600" dirty="0"/>
              <a:t>AFSK with </a:t>
            </a:r>
            <a:br>
              <a:rPr lang="en-US" sz="3600" dirty="0"/>
            </a:br>
            <a:r>
              <a:rPr lang="en-US" sz="3600" dirty="0"/>
              <a:t>VOX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448" y="1462216"/>
            <a:ext cx="5361013" cy="4491232"/>
          </a:xfrm>
        </p:spPr>
      </p:pic>
      <p:sp>
        <p:nvSpPr>
          <p:cNvPr id="6" name="Oval 5"/>
          <p:cNvSpPr/>
          <p:nvPr/>
        </p:nvSpPr>
        <p:spPr>
          <a:xfrm>
            <a:off x="5715000" y="2543174"/>
            <a:ext cx="1524000" cy="88582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357258" y="1643742"/>
            <a:ext cx="533400" cy="2933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800600" y="6324600"/>
            <a:ext cx="3886200" cy="365125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104568410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RTTY Software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MMTTY</a:t>
            </a:r>
            <a:br>
              <a:rPr lang="en-US" sz="3600" dirty="0"/>
            </a:br>
            <a:r>
              <a:rPr lang="en-US" sz="3600" dirty="0"/>
              <a:t>Set up for</a:t>
            </a:r>
          </a:p>
          <a:p>
            <a:pPr marL="0" indent="0">
              <a:buNone/>
            </a:pPr>
            <a:r>
              <a:rPr lang="en-US" sz="3600" dirty="0"/>
              <a:t>AFSK with </a:t>
            </a:r>
            <a:br>
              <a:rPr lang="en-US" sz="3600" dirty="0"/>
            </a:br>
            <a:r>
              <a:rPr lang="en-US" sz="3600" dirty="0"/>
              <a:t>VOX</a:t>
            </a:r>
          </a:p>
          <a:p>
            <a:pPr marL="0" indent="0">
              <a:buNone/>
            </a:pPr>
            <a:r>
              <a:rPr lang="en-US" i="1" u="sng" dirty="0"/>
              <a:t>Make sure all</a:t>
            </a:r>
            <a:br>
              <a:rPr lang="en-US" i="1" u="sng" dirty="0"/>
            </a:br>
            <a:r>
              <a:rPr lang="en-US" i="1" u="sng" dirty="0"/>
              <a:t>audio cables are</a:t>
            </a:r>
            <a:br>
              <a:rPr lang="en-US" i="1" u="sng" dirty="0"/>
            </a:br>
            <a:r>
              <a:rPr lang="en-US" i="1" u="sng" dirty="0"/>
              <a:t>connected</a:t>
            </a:r>
            <a:br>
              <a:rPr lang="en-US" i="1" u="sng" dirty="0"/>
            </a:br>
            <a:r>
              <a:rPr lang="en-US" i="1" u="sng" dirty="0"/>
              <a:t>before setting</a:t>
            </a:r>
            <a:br>
              <a:rPr lang="en-US" i="1" u="sng" dirty="0"/>
            </a:br>
            <a:r>
              <a:rPr lang="en-US" i="1" u="sng" dirty="0"/>
              <a:t>up MMTTY!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448" y="1462216"/>
            <a:ext cx="5361013" cy="4491232"/>
          </a:xfrm>
        </p:spPr>
      </p:pic>
      <p:sp>
        <p:nvSpPr>
          <p:cNvPr id="6" name="Oval 5"/>
          <p:cNvSpPr/>
          <p:nvPr/>
        </p:nvSpPr>
        <p:spPr>
          <a:xfrm>
            <a:off x="2971800" y="2329542"/>
            <a:ext cx="2133600" cy="6096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809015" y="1643742"/>
            <a:ext cx="762000" cy="2933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562600" y="3249385"/>
            <a:ext cx="2133600" cy="6096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800600" y="6324600"/>
            <a:ext cx="3886200" cy="365125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236846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RTTY Software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7432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/>
              <a:t>MMTTY</a:t>
            </a:r>
            <a:br>
              <a:rPr lang="en-US" sz="3600" dirty="0"/>
            </a:br>
            <a:r>
              <a:rPr lang="en-US" sz="3600" dirty="0"/>
              <a:t>Set up for</a:t>
            </a:r>
          </a:p>
          <a:p>
            <a:pPr marL="0" indent="0">
              <a:buNone/>
            </a:pPr>
            <a:r>
              <a:rPr lang="en-US" sz="3600" dirty="0"/>
              <a:t>FSK</a:t>
            </a:r>
          </a:p>
          <a:p>
            <a:pPr marL="347663" lvl="1" indent="-347663">
              <a:buFont typeface="Arial" panose="020B0604020202020204" pitchFamily="34" charset="0"/>
              <a:buChar char="•"/>
            </a:pPr>
            <a:r>
              <a:rPr lang="en-US" sz="3200" dirty="0"/>
              <a:t>Determine your Com port number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365" y="1371600"/>
            <a:ext cx="4843635" cy="5123896"/>
          </a:xfrm>
        </p:spPr>
      </p:pic>
      <p:sp>
        <p:nvSpPr>
          <p:cNvPr id="6" name="Oval 5"/>
          <p:cNvSpPr/>
          <p:nvPr/>
        </p:nvSpPr>
        <p:spPr>
          <a:xfrm>
            <a:off x="3381375" y="3643184"/>
            <a:ext cx="2333625" cy="16002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05952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RTTY Software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6670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/>
              <a:t>MMTTY</a:t>
            </a:r>
            <a:br>
              <a:rPr lang="en-US" sz="3600" dirty="0"/>
            </a:br>
            <a:r>
              <a:rPr lang="en-US" sz="3600" dirty="0"/>
              <a:t>Set up for</a:t>
            </a:r>
          </a:p>
          <a:p>
            <a:pPr marL="0" indent="0">
              <a:buNone/>
            </a:pPr>
            <a:r>
              <a:rPr lang="en-US" sz="3600" dirty="0"/>
              <a:t>FSK</a:t>
            </a:r>
          </a:p>
          <a:p>
            <a:pPr marL="457200" lvl="1" indent="-342900">
              <a:buFont typeface="Wingdings" pitchFamily="2" charset="2"/>
              <a:buChar char="§"/>
            </a:pPr>
            <a:r>
              <a:rPr lang="en-US" sz="3200" dirty="0"/>
              <a:t>Determine your Com port number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13" y="1462216"/>
            <a:ext cx="4864481" cy="4491232"/>
          </a:xfrm>
        </p:spPr>
      </p:pic>
      <p:sp>
        <p:nvSpPr>
          <p:cNvPr id="6" name="Oval 5"/>
          <p:cNvSpPr/>
          <p:nvPr/>
        </p:nvSpPr>
        <p:spPr>
          <a:xfrm>
            <a:off x="3048000" y="4038600"/>
            <a:ext cx="2133600" cy="6096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800600" y="6324600"/>
            <a:ext cx="3886200" cy="365125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119431693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Getting Started with RTTY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dirty="0"/>
              <a:t>MMTTY</a:t>
            </a:r>
            <a:br>
              <a:rPr lang="en-US" sz="3600" dirty="0"/>
            </a:br>
            <a:r>
              <a:rPr lang="en-US" sz="3600" dirty="0"/>
              <a:t>Set up for</a:t>
            </a:r>
          </a:p>
          <a:p>
            <a:pPr marL="0" indent="0">
              <a:buNone/>
            </a:pPr>
            <a:r>
              <a:rPr lang="en-US" sz="3600" dirty="0"/>
              <a:t>FSK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448" y="1462216"/>
            <a:ext cx="5361012" cy="4491232"/>
          </a:xfrm>
        </p:spPr>
      </p:pic>
      <p:sp>
        <p:nvSpPr>
          <p:cNvPr id="6" name="Oval 5"/>
          <p:cNvSpPr/>
          <p:nvPr/>
        </p:nvSpPr>
        <p:spPr>
          <a:xfrm>
            <a:off x="6400800" y="1927041"/>
            <a:ext cx="2133600" cy="6096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953000" y="1647279"/>
            <a:ext cx="762000" cy="2933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800600" y="6324600"/>
            <a:ext cx="3886200" cy="365125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4093909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9FD3E3F-AC43-4806-9C2C-F047F03B8F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049268"/>
            <a:ext cx="5396360" cy="5076895"/>
          </a:xfrm>
        </p:spPr>
      </p:pic>
      <p:sp>
        <p:nvSpPr>
          <p:cNvPr id="6" name="Content Placeholder 4"/>
          <p:cNvSpPr txBox="1">
            <a:spLocks/>
          </p:cNvSpPr>
          <p:nvPr/>
        </p:nvSpPr>
        <p:spPr>
          <a:xfrm>
            <a:off x="381000" y="1147545"/>
            <a:ext cx="3200400" cy="5329455"/>
          </a:xfrm>
          <a:prstGeom prst="rect">
            <a:avLst/>
          </a:prstGeom>
        </p:spPr>
        <p:txBody>
          <a:bodyPr vert="horz">
            <a:normAutofit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" indent="0">
              <a:lnSpc>
                <a:spcPct val="120000"/>
              </a:lnSpc>
              <a:buClr>
                <a:srgbClr val="4F81BD"/>
              </a:buClr>
              <a:buFont typeface="Wingdings 2"/>
              <a:buNone/>
            </a:pPr>
            <a:endParaRPr 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What You Need: RTTY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310602633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Getting Started with RTTY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dirty="0"/>
              <a:t>MMTTY</a:t>
            </a:r>
            <a:br>
              <a:rPr lang="en-US" sz="3600" dirty="0"/>
            </a:br>
            <a:r>
              <a:rPr lang="en-US" sz="3600" dirty="0"/>
              <a:t>Set up for</a:t>
            </a:r>
          </a:p>
          <a:p>
            <a:pPr marL="0" indent="0">
              <a:buNone/>
            </a:pPr>
            <a:r>
              <a:rPr lang="en-US" sz="3600" dirty="0"/>
              <a:t>FSK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448" y="1462216"/>
            <a:ext cx="5361012" cy="4491231"/>
          </a:xfrm>
        </p:spPr>
      </p:pic>
      <p:sp>
        <p:nvSpPr>
          <p:cNvPr id="6" name="Oval 5"/>
          <p:cNvSpPr/>
          <p:nvPr/>
        </p:nvSpPr>
        <p:spPr>
          <a:xfrm>
            <a:off x="5791200" y="2838450"/>
            <a:ext cx="2133600" cy="6096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238875" y="1647279"/>
            <a:ext cx="762000" cy="2933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800600" y="6324600"/>
            <a:ext cx="3886200" cy="365125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198972243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Getting Started with RTTY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dirty="0"/>
              <a:t>MMTTY</a:t>
            </a:r>
            <a:br>
              <a:rPr lang="en-US" sz="3600" dirty="0"/>
            </a:br>
            <a:r>
              <a:rPr lang="en-US" sz="3600" dirty="0"/>
              <a:t>Set up for</a:t>
            </a:r>
          </a:p>
          <a:p>
            <a:pPr marL="0" indent="0">
              <a:buNone/>
            </a:pPr>
            <a:r>
              <a:rPr lang="en-US" sz="3600" dirty="0"/>
              <a:t>FSK </a:t>
            </a:r>
            <a:br>
              <a:rPr lang="en-US" sz="3200" dirty="0"/>
            </a:br>
            <a:r>
              <a:rPr lang="en-US" i="1" u="sng" dirty="0"/>
              <a:t>Make sure all</a:t>
            </a:r>
            <a:br>
              <a:rPr lang="en-US" i="1" u="sng" dirty="0"/>
            </a:br>
            <a:r>
              <a:rPr lang="en-US" i="1" u="sng" dirty="0"/>
              <a:t>audio cables are</a:t>
            </a:r>
            <a:br>
              <a:rPr lang="en-US" i="1" u="sng" dirty="0"/>
            </a:br>
            <a:r>
              <a:rPr lang="en-US" i="1" u="sng" dirty="0"/>
              <a:t>connected</a:t>
            </a:r>
            <a:br>
              <a:rPr lang="en-US" i="1" u="sng" dirty="0"/>
            </a:br>
            <a:r>
              <a:rPr lang="en-US" i="1" u="sng" dirty="0"/>
              <a:t>before setting</a:t>
            </a:r>
            <a:br>
              <a:rPr lang="en-US" i="1" u="sng" dirty="0"/>
            </a:br>
            <a:r>
              <a:rPr lang="en-US" i="1" u="sng" dirty="0"/>
              <a:t>up MMTTY!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448" y="1462216"/>
            <a:ext cx="5361013" cy="4491232"/>
          </a:xfrm>
        </p:spPr>
      </p:pic>
      <p:sp>
        <p:nvSpPr>
          <p:cNvPr id="6" name="Oval 5"/>
          <p:cNvSpPr/>
          <p:nvPr/>
        </p:nvSpPr>
        <p:spPr>
          <a:xfrm>
            <a:off x="2971800" y="2329542"/>
            <a:ext cx="2133600" cy="6096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809015" y="1643742"/>
            <a:ext cx="762000" cy="2933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105400" y="1937112"/>
            <a:ext cx="2895600" cy="1921873"/>
          </a:xfrm>
          <a:prstGeom prst="ellipse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200400" y="4495800"/>
            <a:ext cx="25812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Sound card transmission </a:t>
            </a:r>
          </a:p>
          <a:p>
            <a:r>
              <a:rPr lang="en-US" dirty="0"/>
              <a:t>Settings are ignored</a:t>
            </a:r>
          </a:p>
          <a:p>
            <a:r>
              <a:rPr lang="en-US" dirty="0"/>
              <a:t>when using FSK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4343400" y="3505202"/>
            <a:ext cx="990600" cy="106679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800600" y="6324600"/>
            <a:ext cx="3886200" cy="365125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185873277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RTTY Software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MMTTY</a:t>
            </a:r>
            <a:br>
              <a:rPr lang="en-US" sz="3600" dirty="0"/>
            </a:br>
            <a:r>
              <a:rPr lang="en-US" sz="3600" dirty="0"/>
              <a:t>Set up for</a:t>
            </a:r>
          </a:p>
          <a:p>
            <a:pPr marL="0" indent="0">
              <a:buNone/>
            </a:pPr>
            <a:r>
              <a:rPr lang="en-US" sz="3600" dirty="0"/>
              <a:t>USB FSK</a:t>
            </a:r>
          </a:p>
          <a:p>
            <a:pPr marL="0" indent="0">
              <a:buNone/>
            </a:pPr>
            <a:r>
              <a:rPr lang="en-US" i="1" u="sng" dirty="0"/>
              <a:t>Place a copy of</a:t>
            </a:r>
            <a:br>
              <a:rPr lang="en-US" i="1" u="sng" dirty="0"/>
            </a:br>
            <a:r>
              <a:rPr lang="en-US" i="1" u="sng" dirty="0"/>
              <a:t>extfsk.dll in the</a:t>
            </a:r>
            <a:br>
              <a:rPr lang="en-US" i="1" u="sng" dirty="0"/>
            </a:br>
            <a:r>
              <a:rPr lang="en-US" i="1" u="sng" dirty="0"/>
              <a:t>MMTTY.exe</a:t>
            </a:r>
            <a:br>
              <a:rPr lang="en-US" i="1" u="sng" dirty="0"/>
            </a:br>
            <a:r>
              <a:rPr lang="en-US" i="1" u="sng" dirty="0"/>
              <a:t>directory!</a:t>
            </a:r>
            <a:br>
              <a:rPr lang="en-US" sz="3200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448" y="1462216"/>
            <a:ext cx="5361011" cy="4491231"/>
          </a:xfrm>
        </p:spPr>
      </p:pic>
      <p:sp>
        <p:nvSpPr>
          <p:cNvPr id="6" name="Oval 5"/>
          <p:cNvSpPr/>
          <p:nvPr/>
        </p:nvSpPr>
        <p:spPr>
          <a:xfrm>
            <a:off x="6400800" y="1905000"/>
            <a:ext cx="2133600" cy="6096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953000" y="1647279"/>
            <a:ext cx="762000" cy="2933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800600" y="6324600"/>
            <a:ext cx="3886200" cy="365125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387577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RTTY Software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dirty="0"/>
              <a:t>MMTTY</a:t>
            </a:r>
            <a:br>
              <a:rPr lang="en-US" sz="3600" dirty="0"/>
            </a:br>
            <a:r>
              <a:rPr lang="en-US" sz="3600" dirty="0"/>
              <a:t>Set up for</a:t>
            </a:r>
          </a:p>
          <a:p>
            <a:pPr marL="0" indent="0">
              <a:buNone/>
            </a:pPr>
            <a:r>
              <a:rPr lang="en-US" sz="3600" dirty="0"/>
              <a:t>USB FSK</a:t>
            </a:r>
          </a:p>
          <a:p>
            <a:pPr marL="0" indent="0">
              <a:buNone/>
            </a:pPr>
            <a:r>
              <a:rPr lang="en-US" i="1" u="sng" dirty="0"/>
              <a:t>Place a copy of</a:t>
            </a:r>
            <a:br>
              <a:rPr lang="en-US" i="1" u="sng" dirty="0"/>
            </a:br>
            <a:r>
              <a:rPr lang="en-US" i="1" u="sng" dirty="0"/>
              <a:t>extfsk.dll in the</a:t>
            </a:r>
            <a:br>
              <a:rPr lang="en-US" i="1" u="sng" dirty="0"/>
            </a:br>
            <a:r>
              <a:rPr lang="en-US" i="1" u="sng" dirty="0"/>
              <a:t>MMTTY.exe</a:t>
            </a:r>
            <a:br>
              <a:rPr lang="en-US" i="1" u="sng" dirty="0"/>
            </a:br>
            <a:r>
              <a:rPr lang="en-US" i="1" u="sng" dirty="0"/>
              <a:t>directory!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448" y="1462216"/>
            <a:ext cx="5361012" cy="4491231"/>
          </a:xfrm>
        </p:spPr>
      </p:pic>
      <p:sp>
        <p:nvSpPr>
          <p:cNvPr id="6" name="Oval 5"/>
          <p:cNvSpPr/>
          <p:nvPr/>
        </p:nvSpPr>
        <p:spPr>
          <a:xfrm>
            <a:off x="7239000" y="3048000"/>
            <a:ext cx="1066800" cy="4572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238875" y="1647279"/>
            <a:ext cx="762000" cy="2933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998" y="2362200"/>
            <a:ext cx="2896004" cy="2896004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3123998" y="3372052"/>
            <a:ext cx="1524202" cy="4572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6020002" y="3372052"/>
            <a:ext cx="1228523" cy="2286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800600" y="6324600"/>
            <a:ext cx="3886200" cy="365125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198053688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RTTY Software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MMTTY</a:t>
            </a:r>
            <a:br>
              <a:rPr lang="en-US" sz="3600" dirty="0"/>
            </a:br>
            <a:r>
              <a:rPr lang="en-US" sz="3600" dirty="0"/>
              <a:t>Set up for</a:t>
            </a:r>
          </a:p>
          <a:p>
            <a:pPr marL="0" indent="0">
              <a:buNone/>
            </a:pPr>
            <a:r>
              <a:rPr lang="en-US" sz="3600" dirty="0"/>
              <a:t>USB FSK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462216"/>
            <a:ext cx="5988311" cy="4491233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581400"/>
            <a:ext cx="2362530" cy="2486372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152400" y="3810000"/>
            <a:ext cx="1447800" cy="4572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038600" y="6019800"/>
            <a:ext cx="37401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This window only appears after all</a:t>
            </a:r>
            <a:br>
              <a:rPr lang="en-US" sz="2000" dirty="0"/>
            </a:br>
            <a:r>
              <a:rPr lang="en-US" sz="2000" dirty="0"/>
              <a:t>set up windows have been closed</a:t>
            </a:r>
          </a:p>
        </p:txBody>
      </p:sp>
      <p:cxnSp>
        <p:nvCxnSpPr>
          <p:cNvPr id="9" name="Straight Arrow Connector 8"/>
          <p:cNvCxnSpPr>
            <a:stCxn id="6" idx="1"/>
          </p:cNvCxnSpPr>
          <p:nvPr/>
        </p:nvCxnSpPr>
        <p:spPr>
          <a:xfrm flipH="1" flipV="1">
            <a:off x="2286000" y="5867400"/>
            <a:ext cx="1752600" cy="50634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084352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RTTY Software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057400" cy="4525963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3600" dirty="0"/>
              <a:t>MMTTY</a:t>
            </a:r>
            <a:br>
              <a:rPr lang="en-US" sz="3600" dirty="0"/>
            </a:br>
            <a:r>
              <a:rPr lang="en-US" sz="3600" dirty="0"/>
              <a:t>Set up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err="1"/>
              <a:t>Commer-cial</a:t>
            </a:r>
            <a:r>
              <a:rPr lang="en-US" dirty="0"/>
              <a:t> interfaces may have their own software and drivers</a:t>
            </a:r>
            <a:endParaRPr lang="en-US" sz="2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462216"/>
            <a:ext cx="5988311" cy="4491233"/>
          </a:xfrm>
        </p:spPr>
      </p:pic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800600" y="6324600"/>
            <a:ext cx="3886200" cy="365125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197148009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RTTY Software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Getting your hardware and software to work together can be challenging.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i="1" dirty="0"/>
              <a:t>Don’t be afraid to look for an Elmer</a:t>
            </a: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188837"/>
            <a:ext cx="3047999" cy="4514574"/>
          </a:xfrm>
        </p:spPr>
      </p:pic>
      <p:sp>
        <p:nvSpPr>
          <p:cNvPr id="6" name="TextBox 5"/>
          <p:cNvSpPr txBox="1"/>
          <p:nvPr/>
        </p:nvSpPr>
        <p:spPr>
          <a:xfrm>
            <a:off x="5867400" y="5713287"/>
            <a:ext cx="190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Questions?</a:t>
            </a:r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800600" y="6324600"/>
            <a:ext cx="3886200" cy="365125"/>
          </a:xfrm>
        </p:spPr>
        <p:txBody>
          <a:bodyPr/>
          <a:lstStyle/>
          <a:p>
            <a:r>
              <a:rPr lang="en-US" sz="1800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866235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bldLvl="2" advAuto="2000"/>
      <p:bldP spid="6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Operating Essentials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Operating Essentials</a:t>
            </a:r>
          </a:p>
          <a:p>
            <a:pPr marL="347663" lvl="1" indent="-344488">
              <a:buFont typeface="Arial" panose="020B0604020202020204" pitchFamily="34" charset="0"/>
              <a:buChar char="•"/>
            </a:pPr>
            <a:r>
              <a:rPr lang="en-US" sz="3200" dirty="0"/>
              <a:t>Think mouse, not keyboard</a:t>
            </a:r>
          </a:p>
          <a:p>
            <a:pPr marL="347663" lvl="1" indent="-344488">
              <a:buFont typeface="Arial" panose="020B0604020202020204" pitchFamily="34" charset="0"/>
              <a:buChar char="•"/>
            </a:pPr>
            <a:r>
              <a:rPr lang="en-US" sz="3200" dirty="0"/>
              <a:t>You can operate virtually 100% of a RTTY contest with the mouse, never touching the keyboard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05552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Operating Essentials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07B85CD-513E-4D74-9BF0-6C37950136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71" y="1828800"/>
            <a:ext cx="8922014" cy="3776472"/>
          </a:xfrm>
        </p:spPr>
      </p:pic>
    </p:spTree>
    <p:extLst>
      <p:ext uri="{BB962C8B-B14F-4D97-AF65-F5344CB8AC3E}">
        <p14:creationId xmlns:p14="http://schemas.microsoft.com/office/powerpoint/2010/main" val="91162536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Operating Essentials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EAF63CF0-B632-4F25-B05A-A1EF10B299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885" y="1417637"/>
            <a:ext cx="5644230" cy="4525963"/>
          </a:xfr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E767A43F-6DE0-409A-B253-0FC8D9D01392}"/>
              </a:ext>
            </a:extLst>
          </p:cNvPr>
          <p:cNvSpPr/>
          <p:nvPr/>
        </p:nvSpPr>
        <p:spPr>
          <a:xfrm>
            <a:off x="1600200" y="3124200"/>
            <a:ext cx="3048000" cy="76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7985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 txBox="1">
            <a:spLocks/>
          </p:cNvSpPr>
          <p:nvPr/>
        </p:nvSpPr>
        <p:spPr>
          <a:xfrm>
            <a:off x="381000" y="1147545"/>
            <a:ext cx="3200400" cy="5329455"/>
          </a:xfrm>
          <a:prstGeom prst="rect">
            <a:avLst/>
          </a:prstGeom>
        </p:spPr>
        <p:txBody>
          <a:bodyPr vert="horz">
            <a:normAutofit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" indent="0">
              <a:lnSpc>
                <a:spcPct val="120000"/>
              </a:lnSpc>
              <a:buClr>
                <a:srgbClr val="4F81BD"/>
              </a:buClr>
              <a:buFont typeface="Wingdings 2"/>
              <a:buNone/>
            </a:pPr>
            <a:r>
              <a:rPr lang="en-US" sz="3600" dirty="0">
                <a:solidFill>
                  <a:prstClr val="black"/>
                </a:solidFill>
              </a:rPr>
              <a:t>Ability to copy is </a:t>
            </a:r>
            <a:r>
              <a:rPr lang="en-US" sz="3600" i="1" u="sng" dirty="0">
                <a:solidFill>
                  <a:prstClr val="black"/>
                </a:solidFill>
              </a:rPr>
              <a:t>THE</a:t>
            </a:r>
            <a:r>
              <a:rPr lang="en-US" sz="3600" dirty="0">
                <a:solidFill>
                  <a:prstClr val="black"/>
                </a:solidFill>
              </a:rPr>
              <a:t> skill that separates average contesters  from great on  phone and CW.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Why Do I Like RTTY?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828800"/>
            <a:ext cx="5340095" cy="3544311"/>
          </a:xfr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Getting Started With 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272173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Operating Essentials</a:t>
            </a:r>
            <a:endParaRPr lang="en-US" dirty="0"/>
          </a:p>
        </p:txBody>
      </p:sp>
      <p:pic>
        <p:nvPicPr>
          <p:cNvPr id="3" name="ThinkMouse2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1311" y="1828800"/>
            <a:ext cx="8915092" cy="3778251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99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b="1" i="1" dirty="0"/>
              <a:t>Operating Essentials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dirty="0"/>
              <a:t>There is no industry standard among radio manufacturers for the FSK shift, up or down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You might be “upside down” – Mark and Space tones reversed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Look for a menu setting in your radio to reverse tones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64617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b="1" i="1" dirty="0"/>
              <a:t>Operating Essentials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dirty="0"/>
              <a:t>Are you in LSB or USB?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Regardless of what it says on your radio, AFSK RTTY is done in LSB on TX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Regardless of what it says on your radio, RTTY RX is always LSB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01351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b="1" i="1" dirty="0"/>
              <a:t>Operating Essentials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dirty="0"/>
              <a:t>Unshift On Space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On by default in MMTTY for TX.  </a:t>
            </a:r>
            <a:r>
              <a:rPr lang="en-US" sz="3200" i="1" dirty="0"/>
              <a:t>LEAVE IT ON!</a:t>
            </a:r>
            <a:endParaRPr lang="en-US" sz="32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On/Off button on the MMTTY control panel for RX.  </a:t>
            </a:r>
            <a:r>
              <a:rPr lang="en-US" sz="3200" i="1" dirty="0"/>
              <a:t>LEAVE IT ON!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See </a:t>
            </a:r>
            <a:r>
              <a:rPr lang="en-US" sz="2000" dirty="0">
                <a:hlinkClick r:id="rId2"/>
              </a:rPr>
              <a:t>http://www.dxlabsuite.com/dxlabwiki/RTTYFiguresLettersUSOS</a:t>
            </a:r>
            <a:r>
              <a:rPr lang="en-US" sz="2000" dirty="0"/>
              <a:t> or </a:t>
            </a:r>
            <a:r>
              <a:rPr lang="en-US" sz="2000" dirty="0">
                <a:hlinkClick r:id="rId3"/>
              </a:rPr>
              <a:t>http://www.w7ay.net/site/Applications/cocoaModem/UsersManual/RTTYPage/index.html</a:t>
            </a:r>
            <a:r>
              <a:rPr lang="en-US" sz="2000" dirty="0"/>
              <a:t> </a:t>
            </a:r>
            <a:r>
              <a:rPr lang="en-US" sz="3200" dirty="0"/>
              <a:t>for more information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68947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b="1" i="1" dirty="0"/>
              <a:t>Operating Essentials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F414E791-14F7-4F7E-B202-FE516A32C8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295400"/>
            <a:ext cx="7554391" cy="4724399"/>
          </a:xfrm>
        </p:spPr>
      </p:pic>
    </p:spTree>
    <p:extLst>
      <p:ext uri="{BB962C8B-B14F-4D97-AF65-F5344CB8AC3E}">
        <p14:creationId xmlns:p14="http://schemas.microsoft.com/office/powerpoint/2010/main" val="96200402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b="1" i="1" dirty="0"/>
              <a:t>Operating Essentials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F414E791-14F7-4F7E-B202-FE516A32C8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295400"/>
            <a:ext cx="7554391" cy="4724400"/>
          </a:xfrm>
        </p:spPr>
      </p:pic>
    </p:spTree>
    <p:extLst>
      <p:ext uri="{BB962C8B-B14F-4D97-AF65-F5344CB8AC3E}">
        <p14:creationId xmlns:p14="http://schemas.microsoft.com/office/powerpoint/2010/main" val="193312711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7">
            <a:extLst>
              <a:ext uri="{FF2B5EF4-FFF2-40B4-BE49-F238E27FC236}">
                <a16:creationId xmlns:a16="http://schemas.microsoft.com/office/drawing/2014/main" id="{17B37478-FC54-4EB7-8277-DE41C1A2B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29000" y="1661727"/>
            <a:ext cx="5657284" cy="37884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b="1" i="1" dirty="0"/>
              <a:t>Operating Essentials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38100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>
                <a:latin typeface="Arial" panose="020B0604020202020204" pitchFamily="34" charset="0"/>
                <a:cs typeface="Arial" panose="020B0604020202020204" pitchFamily="34" charset="0"/>
              </a:rPr>
              <a:t>“Radiosport is unique in that competitors must cooperate to score points.”  </a:t>
            </a:r>
          </a:p>
          <a:p>
            <a:pPr marL="0" indent="0" algn="r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Ed W0YK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61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b="1" i="1" dirty="0"/>
              <a:t>Operating Essentials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38100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Challenge: Find the balance between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Short (speed)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Longer with redundancy (fewer fills)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  <p:pic>
        <p:nvPicPr>
          <p:cNvPr id="6" name="Content Placeholder 7">
            <a:extLst>
              <a:ext uri="{FF2B5EF4-FFF2-40B4-BE49-F238E27FC236}">
                <a16:creationId xmlns:a16="http://schemas.microsoft.com/office/drawing/2014/main" id="{3BC1609F-17BB-404C-8250-2D8EEE6104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445" y="1600201"/>
            <a:ext cx="3566477" cy="3448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98312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Operating Essentials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Messages Matter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Manage redundancy: How and when to repeat exchange elements</a:t>
            </a:r>
          </a:p>
          <a:p>
            <a:pPr marL="685800" lvl="2" indent="-342900">
              <a:buFont typeface="Calibri" panose="020F0502020204030204" pitchFamily="34" charset="0"/>
              <a:buChar char="‒"/>
            </a:pPr>
            <a:r>
              <a:rPr lang="en-US" sz="3200" dirty="0"/>
              <a:t>Signal reports: send once, don’t repeat</a:t>
            </a:r>
          </a:p>
          <a:p>
            <a:pPr marL="685800" lvl="2" indent="-342900">
              <a:buFont typeface="Calibri" panose="020F0502020204030204" pitchFamily="34" charset="0"/>
              <a:buChar char="‒"/>
            </a:pPr>
            <a:r>
              <a:rPr lang="en-US" sz="3200" dirty="0"/>
              <a:t>Serial numbers: send twice</a:t>
            </a:r>
          </a:p>
          <a:p>
            <a:pPr marL="685800" lvl="2" indent="-342900">
              <a:buFont typeface="Calibri" panose="020F0502020204030204" pitchFamily="34" charset="0"/>
              <a:buChar char="‒"/>
            </a:pPr>
            <a:r>
              <a:rPr lang="en-US" sz="3200" dirty="0"/>
              <a:t>Name &amp; QTH: send once or twice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85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Operating Essentials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Messages Matter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Run the default messages for your software for your first few contests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Then work on optimizing your messages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Many expert RTTY contesters now recommend the use of CW-like messages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Adjust redundancy, on the fly if necessary, to match band conditions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sz="32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26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 txBox="1">
            <a:spLocks/>
          </p:cNvSpPr>
          <p:nvPr/>
        </p:nvSpPr>
        <p:spPr>
          <a:xfrm>
            <a:off x="381000" y="1152205"/>
            <a:ext cx="3200400" cy="5324795"/>
          </a:xfrm>
          <a:prstGeom prst="rect">
            <a:avLst/>
          </a:prstGeom>
        </p:spPr>
        <p:txBody>
          <a:bodyPr vert="horz">
            <a:normAutofit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" indent="0">
              <a:lnSpc>
                <a:spcPct val="120000"/>
              </a:lnSpc>
              <a:buClr>
                <a:srgbClr val="4F81BD"/>
              </a:buClr>
              <a:buNone/>
            </a:pPr>
            <a:r>
              <a:rPr lang="en-US" sz="3600" dirty="0">
                <a:solidFill>
                  <a:prstClr val="black"/>
                </a:solidFill>
              </a:rPr>
              <a:t>Ability to copy is simply not a factor in RTTY contesting: the decoder does all the work.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Why Do I Like RTTY?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828800"/>
            <a:ext cx="5348170" cy="3549671"/>
          </a:xfr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800600" y="6324600"/>
            <a:ext cx="3886200" cy="365125"/>
          </a:xfrm>
        </p:spPr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45644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Operating Essentials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Try these:</a:t>
            </a:r>
          </a:p>
          <a:p>
            <a:pPr marL="347663" lvl="1" indent="-347663">
              <a:buFont typeface="Arial" panose="020B0604020202020204" pitchFamily="34" charset="0"/>
              <a:buChar char="•"/>
            </a:pPr>
            <a:r>
              <a:rPr lang="en-US" sz="3200" dirty="0"/>
              <a:t>Reduce fatigue by lowering headphone volume to a bare minimum</a:t>
            </a:r>
          </a:p>
          <a:p>
            <a:pPr marL="347663" lvl="1" indent="-347663">
              <a:buFont typeface="Arial" panose="020B0604020202020204" pitchFamily="34" charset="0"/>
              <a:buChar char="•"/>
            </a:pPr>
            <a:r>
              <a:rPr lang="en-US" sz="3200" dirty="0"/>
              <a:t>Eliminate headphones entirely</a:t>
            </a:r>
          </a:p>
          <a:p>
            <a:pPr marL="347663" lvl="1" indent="-347663">
              <a:buFont typeface="Arial" panose="020B0604020202020204" pitchFamily="34" charset="0"/>
              <a:buChar char="•"/>
            </a:pPr>
            <a:r>
              <a:rPr lang="en-US" sz="3200"/>
              <a:t>Learn </a:t>
            </a:r>
            <a:r>
              <a:rPr lang="en-US" sz="3200" dirty="0"/>
              <a:t>your software and try out new features</a:t>
            </a:r>
          </a:p>
          <a:p>
            <a:pPr marL="347663" lvl="1" indent="-347663">
              <a:buFont typeface="Arial" panose="020B0604020202020204" pitchFamily="34" charset="0"/>
              <a:buChar char="•"/>
            </a:pPr>
            <a:r>
              <a:rPr lang="en-US" sz="3200" dirty="0"/>
              <a:t>Automate yourself – develop muscle memory</a:t>
            </a:r>
          </a:p>
          <a:p>
            <a:pPr marL="347663" lvl="1" indent="-347663">
              <a:buFont typeface="Arial" panose="020B0604020202020204" pitchFamily="34" charset="0"/>
              <a:buChar char="•"/>
            </a:pPr>
            <a:r>
              <a:rPr lang="en-US" sz="3200" dirty="0"/>
              <a:t>Embrace the Zen of QSO flow</a:t>
            </a:r>
          </a:p>
          <a:p>
            <a:pPr marL="36576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93110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The Future of RTTY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>
            <a:normAutofit/>
          </a:bodyPr>
          <a:lstStyle/>
          <a:p>
            <a:pPr marL="347663" lvl="1" indent="-347663">
              <a:buFont typeface="Arial" panose="020B0604020202020204" pitchFamily="34" charset="0"/>
              <a:buChar char="•"/>
            </a:pPr>
            <a:r>
              <a:rPr lang="en-US" sz="3200" dirty="0"/>
              <a:t>FT8 will replace RTTY as the digital mode of choice for DXpeditions</a:t>
            </a:r>
          </a:p>
          <a:p>
            <a:pPr marL="347663" lvl="1" indent="-347663">
              <a:buFont typeface="Arial" panose="020B0604020202020204" pitchFamily="34" charset="0"/>
              <a:buChar char="•"/>
            </a:pPr>
            <a:r>
              <a:rPr lang="en-US" sz="3200" dirty="0"/>
              <a:t>RTTY will remain a popular HF contest mode into the foreseeable future, but</a:t>
            </a:r>
          </a:p>
          <a:p>
            <a:pPr marL="347663" lvl="1" indent="-347663">
              <a:buFont typeface="Arial" panose="020B0604020202020204" pitchFamily="34" charset="0"/>
              <a:buChar char="•"/>
            </a:pPr>
            <a:r>
              <a:rPr lang="en-US" sz="3200" dirty="0"/>
              <a:t>FT8 HF contests may emerge</a:t>
            </a:r>
          </a:p>
          <a:p>
            <a:pPr marL="36576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Getting Started With RTTY Contesting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636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066800"/>
            <a:ext cx="6909121" cy="492639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438400"/>
            <a:ext cx="8305800" cy="1143000"/>
          </a:xfrm>
        </p:spPr>
        <p:txBody>
          <a:bodyPr/>
          <a:lstStyle/>
          <a:p>
            <a:r>
              <a:rPr lang="en-US" sz="5400" b="1" dirty="0"/>
              <a:t>Getting Started with</a:t>
            </a:r>
            <a:br>
              <a:rPr lang="en-US" sz="5400" b="1" dirty="0"/>
            </a:br>
            <a:r>
              <a:rPr lang="en-US" sz="5400" b="1" dirty="0"/>
              <a:t>RTTY Contesting</a:t>
            </a:r>
          </a:p>
        </p:txBody>
      </p:sp>
    </p:spTree>
    <p:extLst>
      <p:ext uri="{BB962C8B-B14F-4D97-AF65-F5344CB8AC3E}">
        <p14:creationId xmlns:p14="http://schemas.microsoft.com/office/powerpoint/2010/main" val="4231299009"/>
      </p:ext>
    </p:extLst>
  </p:cSld>
  <p:clrMapOvr>
    <a:masterClrMapping/>
  </p:clrMapOvr>
</p:sld>
</file>

<file path=ppt/theme/theme1.xml><?xml version="1.0" encoding="utf-8"?>
<a:theme xmlns:a="http://schemas.openxmlformats.org/drawingml/2006/main" name="W9DXCC2016_template b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W9DXCC CTU Template 2016</Template>
  <TotalTime>34113</TotalTime>
  <Words>2518</Words>
  <Application>Microsoft Office PowerPoint</Application>
  <PresentationFormat>On-screen Show (4:3)</PresentationFormat>
  <Paragraphs>666</Paragraphs>
  <Slides>92</Slides>
  <Notes>14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92</vt:i4>
      </vt:variant>
    </vt:vector>
  </HeadingPairs>
  <TitlesOfParts>
    <vt:vector size="98" baseType="lpstr">
      <vt:lpstr>Arial</vt:lpstr>
      <vt:lpstr>Calibri</vt:lpstr>
      <vt:lpstr>Wingdings</vt:lpstr>
      <vt:lpstr>Wingdings 2</vt:lpstr>
      <vt:lpstr>ヒラギノ角ゴ Pro W3</vt:lpstr>
      <vt:lpstr>W9DXCC2016_template b</vt:lpstr>
      <vt:lpstr>Getting Started with RTTY Contesting</vt:lpstr>
      <vt:lpstr>My RTTY History</vt:lpstr>
      <vt:lpstr>My RTTY History</vt:lpstr>
      <vt:lpstr>What You Need: Phone</vt:lpstr>
      <vt:lpstr>What You Need: CW</vt:lpstr>
      <vt:lpstr>What You Need: RTTY</vt:lpstr>
      <vt:lpstr>What You Need: RTTY</vt:lpstr>
      <vt:lpstr>Why Do I Like RTTY?</vt:lpstr>
      <vt:lpstr>Why Do I Like RTTY?</vt:lpstr>
      <vt:lpstr>Why Do I Like RTTY?</vt:lpstr>
      <vt:lpstr>Why Do I Like RTTY?</vt:lpstr>
      <vt:lpstr>Why Do I Like RTTY?</vt:lpstr>
      <vt:lpstr>Why Do I Like RTTY?</vt:lpstr>
      <vt:lpstr>Why Do I Like RTTY?</vt:lpstr>
      <vt:lpstr>Why Do I Like RTTY?</vt:lpstr>
      <vt:lpstr>Presentation Overview</vt:lpstr>
      <vt:lpstr>Presentation Overview</vt:lpstr>
      <vt:lpstr>Presentation Overview</vt:lpstr>
      <vt:lpstr>Anatomy of a RTTY Signal</vt:lpstr>
      <vt:lpstr>Anatomy of a RTTY Signal</vt:lpstr>
      <vt:lpstr>Anatomy of a RTTY Signal</vt:lpstr>
      <vt:lpstr>Anatomy of a RTTY Signal</vt:lpstr>
      <vt:lpstr>Anatomy of a RTTY Signal</vt:lpstr>
      <vt:lpstr>Anatomy of a RTTY Signal</vt:lpstr>
      <vt:lpstr>Anatomy of a RTTY Signal</vt:lpstr>
      <vt:lpstr>Anatomy of a RTTY Signal</vt:lpstr>
      <vt:lpstr>Anatomy of a RTTY Signal</vt:lpstr>
      <vt:lpstr>Anatomy of a RTTY Signal</vt:lpstr>
      <vt:lpstr>Anatomy of a RTTY Signal</vt:lpstr>
      <vt:lpstr>Three Important Decisions</vt:lpstr>
      <vt:lpstr>Then . . . </vt:lpstr>
      <vt:lpstr>Then versus Now</vt:lpstr>
      <vt:lpstr>FSK or AFSK?</vt:lpstr>
      <vt:lpstr>AFSK or FSK?</vt:lpstr>
      <vt:lpstr>AFSK or FSK?</vt:lpstr>
      <vt:lpstr>AFSK or FSK?</vt:lpstr>
      <vt:lpstr>AFSK or FSK?</vt:lpstr>
      <vt:lpstr>AFSK or FSK?</vt:lpstr>
      <vt:lpstr>AFSK or FSK?</vt:lpstr>
      <vt:lpstr>Radio to PC Interface</vt:lpstr>
      <vt:lpstr>Radio to PC Interface</vt:lpstr>
      <vt:lpstr>Radio to PC Interface</vt:lpstr>
      <vt:lpstr>Radio to PC Interface</vt:lpstr>
      <vt:lpstr>Radio to PC Interface</vt:lpstr>
      <vt:lpstr>Radio to PC Interface</vt:lpstr>
      <vt:lpstr>Radio to PC Interface</vt:lpstr>
      <vt:lpstr>Radio to PC Interface</vt:lpstr>
      <vt:lpstr>Radio to PC Interface</vt:lpstr>
      <vt:lpstr>Radio to PC Interface</vt:lpstr>
      <vt:lpstr>Radio to PC Interface</vt:lpstr>
      <vt:lpstr>Radio to PC Interface</vt:lpstr>
      <vt:lpstr>Radio to PC Interface</vt:lpstr>
      <vt:lpstr>Radio to PC Interface</vt:lpstr>
      <vt:lpstr>Radio to PC Interface</vt:lpstr>
      <vt:lpstr>Radio to PC Interface</vt:lpstr>
      <vt:lpstr>Radio to PC Interface</vt:lpstr>
      <vt:lpstr>Radio to PC Interface</vt:lpstr>
      <vt:lpstr>Radio to PC Interface</vt:lpstr>
      <vt:lpstr>RTTY Software</vt:lpstr>
      <vt:lpstr>RTTY Software</vt:lpstr>
      <vt:lpstr>RTTY Software</vt:lpstr>
      <vt:lpstr>RTTY Software</vt:lpstr>
      <vt:lpstr>RTTY Software</vt:lpstr>
      <vt:lpstr>RTTY Software</vt:lpstr>
      <vt:lpstr>RTTY Software</vt:lpstr>
      <vt:lpstr>RTTY Software</vt:lpstr>
      <vt:lpstr>RTTY Software</vt:lpstr>
      <vt:lpstr>RTTY Software</vt:lpstr>
      <vt:lpstr>Getting Started with RTTY</vt:lpstr>
      <vt:lpstr>Getting Started with RTTY</vt:lpstr>
      <vt:lpstr>Getting Started with RTTY</vt:lpstr>
      <vt:lpstr>RTTY Software</vt:lpstr>
      <vt:lpstr>RTTY Software</vt:lpstr>
      <vt:lpstr>RTTY Software</vt:lpstr>
      <vt:lpstr>RTTY Software</vt:lpstr>
      <vt:lpstr>RTTY Software</vt:lpstr>
      <vt:lpstr>Operating Essentials</vt:lpstr>
      <vt:lpstr>Operating Essentials</vt:lpstr>
      <vt:lpstr>Operating Essentials</vt:lpstr>
      <vt:lpstr>Operating Essentials</vt:lpstr>
      <vt:lpstr>Operating Essentials</vt:lpstr>
      <vt:lpstr>Operating Essentials</vt:lpstr>
      <vt:lpstr>Operating Essentials</vt:lpstr>
      <vt:lpstr>Operating Essentials</vt:lpstr>
      <vt:lpstr>Operating Essentials</vt:lpstr>
      <vt:lpstr>Operating Essentials</vt:lpstr>
      <vt:lpstr>Operating Essentials</vt:lpstr>
      <vt:lpstr>Operating Essentials</vt:lpstr>
      <vt:lpstr>Operating Essentials</vt:lpstr>
      <vt:lpstr>Operating Essentials</vt:lpstr>
      <vt:lpstr>The Future of RTTY</vt:lpstr>
      <vt:lpstr>Getting Started with RTTY Contesting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Getting Started with RTTY Contesting</dc:title>
  <dc:creator>Tim Gennett</dc:creator>
  <cp:lastModifiedBy>Tim Gennett</cp:lastModifiedBy>
  <cp:revision>365</cp:revision>
  <cp:lastPrinted>2016-08-30T10:19:40Z</cp:lastPrinted>
  <dcterms:created xsi:type="dcterms:W3CDTF">2016-04-29T19:34:06Z</dcterms:created>
  <dcterms:modified xsi:type="dcterms:W3CDTF">2018-09-05T23:07:56Z</dcterms:modified>
</cp:coreProperties>
</file>